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0779BE9-0B23-4F49-B590-5FF62B3BDF46}">
  <a:tblStyle styleId="{10779BE9-0B23-4F49-B590-5FF62B3BDF4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74684fc9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774684fc9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74684fc98_4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774684fc98_4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74684fc98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774684fc98_4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74684fc98_4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774684fc98_4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74684fc98_4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774684fc98_4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228600" rtl="0" algn="just">
              <a:lnSpc>
                <a:spcPct val="115000"/>
              </a:lnSpc>
              <a:spcBef>
                <a:spcPts val="1056"/>
              </a:spcBef>
              <a:spcAft>
                <a:spcPts val="0"/>
              </a:spcAft>
              <a:buClr>
                <a:schemeClr val="dk1"/>
              </a:buClr>
              <a:buSzPts val="1100"/>
              <a:buAutoNum type="arabicPeriod"/>
            </a:pPr>
            <a:r>
              <a:rPr lang="en">
                <a:solidFill>
                  <a:schemeClr val="dk1"/>
                </a:solidFill>
              </a:rPr>
              <a:t>At the end of milestone 1, we had our H1B dataset divided into 5 parts based on years. Our first goal was to combine the data under these 5 different datasets into a single dataset to make it easier in conducting further studies on it. While combining, we identified there were a lot of uncommon rows and rows with the same data but different column names. We standardized this and combined the entire data under a single dataset.</a:t>
            </a:r>
            <a:endParaRPr>
              <a:solidFill>
                <a:schemeClr val="dk1"/>
              </a:solidFill>
            </a:endParaRPr>
          </a:p>
          <a:p>
            <a:pPr indent="-298450" lvl="0" marL="457200" marR="228600" rtl="0" algn="just">
              <a:lnSpc>
                <a:spcPct val="115000"/>
              </a:lnSpc>
              <a:spcBef>
                <a:spcPts val="0"/>
              </a:spcBef>
              <a:spcAft>
                <a:spcPts val="0"/>
              </a:spcAft>
              <a:buClr>
                <a:schemeClr val="dk1"/>
              </a:buClr>
              <a:buSzPts val="1100"/>
              <a:buAutoNum type="arabicPeriod"/>
            </a:pPr>
            <a:r>
              <a:rPr lang="en">
                <a:solidFill>
                  <a:schemeClr val="dk1"/>
                </a:solidFill>
              </a:rPr>
              <a:t>Next stage involved cleaning the data of redundancies like missing values, incorrect entries, etc. We used techniques like mean, mode to identify these redundancies and ultimately dropped these values to have a clean dataset.</a:t>
            </a:r>
            <a:endParaRPr>
              <a:solidFill>
                <a:schemeClr val="dk1"/>
              </a:solidFill>
            </a:endParaRPr>
          </a:p>
          <a:p>
            <a:pPr indent="-298450" lvl="0" marL="457200" marR="228600" rtl="0" algn="just">
              <a:lnSpc>
                <a:spcPct val="115000"/>
              </a:lnSpc>
              <a:spcBef>
                <a:spcPts val="0"/>
              </a:spcBef>
              <a:spcAft>
                <a:spcPts val="0"/>
              </a:spcAft>
              <a:buClr>
                <a:schemeClr val="dk1"/>
              </a:buClr>
              <a:buSzPts val="1100"/>
              <a:buAutoNum type="arabicPeriod"/>
            </a:pPr>
            <a:r>
              <a:rPr lang="en">
                <a:solidFill>
                  <a:schemeClr val="dk1"/>
                </a:solidFill>
              </a:rPr>
              <a:t>The final step in getting the dataset ready for analysis was encoding the data to a standard format to make it easier to answer research questions. For example, we had to standardize the wage column as the entries were of different types like bi-weekly, monthly and annual wage.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74684fc98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774684fc98_4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7150" marR="502919" rtl="0" algn="l">
              <a:lnSpc>
                <a:spcPct val="115000"/>
              </a:lnSpc>
              <a:spcBef>
                <a:spcPts val="960"/>
              </a:spcBef>
              <a:spcAft>
                <a:spcPts val="0"/>
              </a:spcAft>
              <a:buClr>
                <a:schemeClr val="dk1"/>
              </a:buClr>
              <a:buSzPts val="1100"/>
              <a:buFont typeface="Arial"/>
              <a:buNone/>
            </a:pPr>
            <a:r>
              <a:rPr lang="en" sz="1200">
                <a:solidFill>
                  <a:schemeClr val="dk1"/>
                </a:solidFill>
                <a:highlight>
                  <a:srgbClr val="FFFFFF"/>
                </a:highlight>
              </a:rPr>
              <a:t>K-Means is considered one of the simplest models amongst them. Despite its simplicity, the K-means is vastly used for clustering in many data science applications, especially useful if you need to quickly discover insights from unlabeled data.</a:t>
            </a:r>
            <a:endParaRPr sz="1200">
              <a:solidFill>
                <a:schemeClr val="dk1"/>
              </a:solidFill>
              <a:highlight>
                <a:srgbClr val="FFFFFF"/>
              </a:highlight>
            </a:endParaRPr>
          </a:p>
          <a:p>
            <a:pPr indent="0" lvl="0" marL="57150" marR="502919" rtl="0" algn="l">
              <a:lnSpc>
                <a:spcPct val="115000"/>
              </a:lnSpc>
              <a:spcBef>
                <a:spcPts val="960"/>
              </a:spcBef>
              <a:spcAft>
                <a:spcPts val="0"/>
              </a:spcAft>
              <a:buSzPts val="1100"/>
              <a:buNone/>
            </a:pPr>
            <a:r>
              <a:rPr lang="en" sz="1200">
                <a:solidFill>
                  <a:schemeClr val="dk1"/>
                </a:solidFill>
                <a:highlight>
                  <a:srgbClr val="FFFFFF"/>
                </a:highlight>
              </a:rPr>
              <a:t>We used K-means to look into the distribution of Case Status based on their Duration, Hourly wage, and Agent Present or not.</a:t>
            </a:r>
            <a:endParaRPr sz="1200">
              <a:solidFill>
                <a:schemeClr val="dk1"/>
              </a:solidFill>
              <a:highlight>
                <a:srgbClr val="FFFFFF"/>
              </a:highlight>
            </a:endParaRPr>
          </a:p>
          <a:p>
            <a:pPr indent="0" lvl="0" marL="57150" marR="502919" rtl="0" algn="l">
              <a:lnSpc>
                <a:spcPct val="115000"/>
              </a:lnSpc>
              <a:spcBef>
                <a:spcPts val="960"/>
              </a:spcBef>
              <a:spcAft>
                <a:spcPts val="0"/>
              </a:spcAft>
              <a:buSzPts val="1100"/>
              <a:buNone/>
            </a:pPr>
            <a:r>
              <a:rPr lang="en" sz="1200">
                <a:solidFill>
                  <a:schemeClr val="dk1"/>
                </a:solidFill>
                <a:highlight>
                  <a:srgbClr val="FFFFFF"/>
                </a:highlight>
              </a:rPr>
              <a:t>We used ClusterNum = 3 and n_init = 12 </a:t>
            </a:r>
            <a:endParaRPr sz="1200">
              <a:solidFill>
                <a:schemeClr val="dk1"/>
              </a:solidFill>
              <a:highlight>
                <a:srgbClr val="FFFFFF"/>
              </a:highlight>
            </a:endParaRPr>
          </a:p>
          <a:p>
            <a:pPr indent="0" lvl="0" marL="57150" marR="502919" rtl="0" algn="l">
              <a:lnSpc>
                <a:spcPct val="115000"/>
              </a:lnSpc>
              <a:spcBef>
                <a:spcPts val="960"/>
              </a:spcBef>
              <a:spcAft>
                <a:spcPts val="0"/>
              </a:spcAft>
              <a:buClr>
                <a:schemeClr val="dk1"/>
              </a:buClr>
              <a:buSzPts val="1100"/>
              <a:buFont typeface="Arial"/>
              <a:buNone/>
            </a:pPr>
            <a:r>
              <a:rPr lang="en" sz="1200">
                <a:solidFill>
                  <a:schemeClr val="dk1"/>
                </a:solidFill>
                <a:highlight>
                  <a:srgbClr val="FFFFFF"/>
                </a:highlight>
              </a:rPr>
              <a:t>Further, the labels were assigned to each row in the data frame and checked the centroid values by averaging the features in each cluster. </a:t>
            </a:r>
            <a:endParaRPr sz="120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74684fc98_4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774684fc98_4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74684fc9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774684fc98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74684fc9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774684fc98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74684fc98_4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774684fc98_4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28600" rtl="0" algn="just">
              <a:lnSpc>
                <a:spcPct val="115000"/>
              </a:lnSpc>
              <a:spcBef>
                <a:spcPts val="1056"/>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74684fc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74684fc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74684fc9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774684fc98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74684fc9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74684fc9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74684fc9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774684fc98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228600" rtl="0" algn="just">
              <a:lnSpc>
                <a:spcPct val="115000"/>
              </a:lnSpc>
              <a:spcBef>
                <a:spcPts val="1056"/>
              </a:spcBef>
              <a:spcAft>
                <a:spcPts val="0"/>
              </a:spcAft>
              <a:buClr>
                <a:schemeClr val="dk1"/>
              </a:buClr>
              <a:buSzPts val="1100"/>
              <a:buAutoNum type="arabicPeriod"/>
            </a:pPr>
            <a:r>
              <a:rPr lang="en">
                <a:solidFill>
                  <a:schemeClr val="dk1"/>
                </a:solidFill>
              </a:rPr>
              <a:t>At the end of milestone 1, we had our H1B dataset divided into 5 parts based on years. Our first goal was to combine the data under these 5 different datasets into a single dataset to make it easier in conducting further studies on it. While combining, we identified there were a lot of uncommon rows and rows with the same data but different column names. We standardized this and combined the entire data under a single dataset.</a:t>
            </a:r>
            <a:endParaRPr>
              <a:solidFill>
                <a:schemeClr val="dk1"/>
              </a:solidFill>
            </a:endParaRPr>
          </a:p>
          <a:p>
            <a:pPr indent="-298450" lvl="0" marL="457200" marR="228600" rtl="0" algn="just">
              <a:lnSpc>
                <a:spcPct val="115000"/>
              </a:lnSpc>
              <a:spcBef>
                <a:spcPts val="0"/>
              </a:spcBef>
              <a:spcAft>
                <a:spcPts val="0"/>
              </a:spcAft>
              <a:buClr>
                <a:schemeClr val="dk1"/>
              </a:buClr>
              <a:buSzPts val="1100"/>
              <a:buAutoNum type="arabicPeriod"/>
            </a:pPr>
            <a:r>
              <a:rPr lang="en">
                <a:solidFill>
                  <a:schemeClr val="dk1"/>
                </a:solidFill>
              </a:rPr>
              <a:t>Next stage involved cleaning the data of redundancies like missing values, incorrect entries, etc. We used techniques like mean, mode to identify these redundancies and ultimately dropped these values to have a clean dataset.</a:t>
            </a:r>
            <a:endParaRPr>
              <a:solidFill>
                <a:schemeClr val="dk1"/>
              </a:solidFill>
            </a:endParaRPr>
          </a:p>
          <a:p>
            <a:pPr indent="-298450" lvl="0" marL="457200" marR="228600" rtl="0" algn="just">
              <a:lnSpc>
                <a:spcPct val="115000"/>
              </a:lnSpc>
              <a:spcBef>
                <a:spcPts val="0"/>
              </a:spcBef>
              <a:spcAft>
                <a:spcPts val="0"/>
              </a:spcAft>
              <a:buClr>
                <a:schemeClr val="dk1"/>
              </a:buClr>
              <a:buSzPts val="1100"/>
              <a:buAutoNum type="arabicPeriod"/>
            </a:pPr>
            <a:r>
              <a:rPr lang="en">
                <a:solidFill>
                  <a:schemeClr val="dk1"/>
                </a:solidFill>
              </a:rPr>
              <a:t>The final step in getting the dataset ready for analysis was encoding the data to a standard format to make it easier to answer research questions. For example, we had to standardize the wage column as the entries were of different types like bi-weekly, monthly and annual wage.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74684fc98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774684fc98_4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74684fc98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774684fc98_8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74684fc98_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774684fc98_8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74684fc98_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774684fc98_4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marR="228600" rtl="0" algn="just">
              <a:lnSpc>
                <a:spcPct val="115000"/>
              </a:lnSpc>
              <a:spcBef>
                <a:spcPts val="1056"/>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74684fc98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774684fc98_7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marR="228600" rtl="0" algn="just">
              <a:lnSpc>
                <a:spcPct val="115000"/>
              </a:lnSpc>
              <a:spcBef>
                <a:spcPts val="1056"/>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74684fc98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774684fc98_4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55" name="Google Shape;55;p13"/>
          <p:cNvSpPr txBox="1"/>
          <p:nvPr>
            <p:ph idx="1" type="subTitle"/>
          </p:nvPr>
        </p:nvSpPr>
        <p:spPr>
          <a:xfrm>
            <a:off x="5132025" y="2741375"/>
            <a:ext cx="41874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FFFF"/>
                </a:solidFill>
              </a:rPr>
              <a:t>Bhavesh Bellara</a:t>
            </a:r>
            <a:endParaRPr>
              <a:solidFill>
                <a:srgbClr val="FFFFFF"/>
              </a:solidFill>
            </a:endParaRPr>
          </a:p>
          <a:p>
            <a:pPr indent="0" lvl="0" marL="0" rtl="0" algn="ctr">
              <a:lnSpc>
                <a:spcPct val="100000"/>
              </a:lnSpc>
              <a:spcBef>
                <a:spcPts val="0"/>
              </a:spcBef>
              <a:spcAft>
                <a:spcPts val="0"/>
              </a:spcAft>
              <a:buSzPts val="2800"/>
              <a:buNone/>
            </a:pPr>
            <a:r>
              <a:rPr lang="en">
                <a:solidFill>
                  <a:srgbClr val="FFFFFF"/>
                </a:solidFill>
              </a:rPr>
              <a:t>Gaurav Hasija</a:t>
            </a:r>
            <a:endParaRPr>
              <a:solidFill>
                <a:srgbClr val="FFFFFF"/>
              </a:solidFill>
            </a:endParaRPr>
          </a:p>
          <a:p>
            <a:pPr indent="0" lvl="0" marL="0" rtl="0" algn="ctr">
              <a:lnSpc>
                <a:spcPct val="100000"/>
              </a:lnSpc>
              <a:spcBef>
                <a:spcPts val="0"/>
              </a:spcBef>
              <a:spcAft>
                <a:spcPts val="0"/>
              </a:spcAft>
              <a:buSzPts val="2800"/>
              <a:buNone/>
            </a:pPr>
            <a:r>
              <a:rPr lang="en">
                <a:solidFill>
                  <a:srgbClr val="FFFFFF"/>
                </a:solidFill>
              </a:rPr>
              <a:t>Kanishka Jain</a:t>
            </a:r>
            <a:endParaRPr>
              <a:solidFill>
                <a:srgbClr val="FFFFFF"/>
              </a:solidFill>
            </a:endParaRPr>
          </a:p>
          <a:p>
            <a:pPr indent="0" lvl="0" marL="0" rtl="0" algn="ctr">
              <a:lnSpc>
                <a:spcPct val="100000"/>
              </a:lnSpc>
              <a:spcBef>
                <a:spcPts val="0"/>
              </a:spcBef>
              <a:spcAft>
                <a:spcPts val="0"/>
              </a:spcAft>
              <a:buSzPts val="2800"/>
              <a:buNone/>
            </a:pPr>
            <a:r>
              <a:rPr lang="en">
                <a:solidFill>
                  <a:srgbClr val="FFFFFF"/>
                </a:solidFill>
              </a:rPr>
              <a:t>Danish Mir</a:t>
            </a:r>
            <a:endParaRPr>
              <a:solidFill>
                <a:srgbClr val="FFFFFF"/>
              </a:solidFill>
            </a:endParaRPr>
          </a:p>
          <a:p>
            <a:pPr indent="0" lvl="0" marL="0" rtl="0" algn="l">
              <a:lnSpc>
                <a:spcPct val="100000"/>
              </a:lnSpc>
              <a:spcBef>
                <a:spcPts val="0"/>
              </a:spcBef>
              <a:spcAft>
                <a:spcPts val="0"/>
              </a:spcAft>
              <a:buSzPts val="2800"/>
              <a:buNone/>
            </a:pPr>
            <a:r>
              <a:t/>
            </a:r>
            <a:endParaRPr>
              <a:solidFill>
                <a:srgbClr val="FFFFFF"/>
              </a:solidFill>
            </a:endParaRPr>
          </a:p>
        </p:txBody>
      </p:sp>
      <p:sp>
        <p:nvSpPr>
          <p:cNvPr id="56" name="Google Shape;56;p13"/>
          <p:cNvSpPr txBox="1"/>
          <p:nvPr>
            <p:ph type="ctrTitle"/>
          </p:nvPr>
        </p:nvSpPr>
        <p:spPr>
          <a:xfrm>
            <a:off x="311708" y="1873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800">
                <a:solidFill>
                  <a:srgbClr val="FFFFFF"/>
                </a:solidFill>
              </a:rPr>
              <a:t>Insights and Predictions from H-1B Dataset - Milestone 3</a:t>
            </a:r>
            <a:endParaRPr sz="4800">
              <a:solidFill>
                <a:srgbClr val="FFFFFF"/>
              </a:solidFill>
            </a:endParaRPr>
          </a:p>
        </p:txBody>
      </p:sp>
      <p:pic>
        <p:nvPicPr>
          <p:cNvPr id="57" name="Google Shape;57;p13"/>
          <p:cNvPicPr preferRelativeResize="0"/>
          <p:nvPr/>
        </p:nvPicPr>
        <p:blipFill rotWithShape="1">
          <a:blip r:embed="rId4">
            <a:alphaModFix/>
          </a:blip>
          <a:srcRect b="1900" l="-1090" r="1090" t="-1900"/>
          <a:stretch/>
        </p:blipFill>
        <p:spPr>
          <a:xfrm>
            <a:off x="121425" y="2291175"/>
            <a:ext cx="5357835" cy="2571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2"/>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143" name="Google Shape;143;p22"/>
          <p:cNvSpPr txBox="1"/>
          <p:nvPr>
            <p:ph type="title"/>
          </p:nvPr>
        </p:nvSpPr>
        <p:spPr>
          <a:xfrm>
            <a:off x="1556550" y="439125"/>
            <a:ext cx="603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FFFFFF"/>
                </a:solidFill>
              </a:rPr>
              <a:t>2b</a:t>
            </a:r>
            <a:r>
              <a:rPr b="1" lang="en">
                <a:solidFill>
                  <a:srgbClr val="FFFFFF"/>
                </a:solidFill>
              </a:rPr>
              <a:t>. Predicting the Case Decision</a:t>
            </a:r>
            <a:endParaRPr b="1">
              <a:solidFill>
                <a:srgbClr val="FFFFFF"/>
              </a:solidFill>
            </a:endParaRPr>
          </a:p>
        </p:txBody>
      </p:sp>
      <p:sp>
        <p:nvSpPr>
          <p:cNvPr id="144" name="Google Shape;144;p22"/>
          <p:cNvSpPr txBox="1"/>
          <p:nvPr>
            <p:ph idx="1" type="body"/>
          </p:nvPr>
        </p:nvSpPr>
        <p:spPr>
          <a:xfrm>
            <a:off x="156575" y="1358450"/>
            <a:ext cx="4955400" cy="3495600"/>
          </a:xfrm>
          <a:prstGeom prst="rect">
            <a:avLst/>
          </a:prstGeom>
          <a:noFill/>
          <a:ln>
            <a:noFill/>
          </a:ln>
        </p:spPr>
        <p:txBody>
          <a:bodyPr anchorCtr="0" anchor="t" bIns="91425" lIns="91425" spcFirstLastPara="1" rIns="91425" wrap="square" tIns="91425">
            <a:noAutofit/>
          </a:bodyPr>
          <a:lstStyle/>
          <a:p>
            <a:pPr indent="0" lvl="0" marL="457200" marR="228600" rtl="0" algn="l">
              <a:lnSpc>
                <a:spcPct val="100000"/>
              </a:lnSpc>
              <a:spcBef>
                <a:spcPts val="1056"/>
              </a:spcBef>
              <a:spcAft>
                <a:spcPts val="0"/>
              </a:spcAft>
              <a:buNone/>
            </a:pPr>
            <a:r>
              <a:rPr lang="en">
                <a:solidFill>
                  <a:srgbClr val="FFFFFF"/>
                </a:solidFill>
              </a:rPr>
              <a:t>Best Model:</a:t>
            </a:r>
            <a:endParaRPr>
              <a:solidFill>
                <a:srgbClr val="FFFFFF"/>
              </a:solidFill>
            </a:endParaRPr>
          </a:p>
          <a:p>
            <a:pPr indent="0" lvl="0" marL="457200" marR="228600" rtl="0" algn="l">
              <a:lnSpc>
                <a:spcPct val="100000"/>
              </a:lnSpc>
              <a:spcBef>
                <a:spcPts val="1600"/>
              </a:spcBef>
              <a:spcAft>
                <a:spcPts val="0"/>
              </a:spcAft>
              <a:buNone/>
            </a:pPr>
            <a:r>
              <a:rPr lang="en">
                <a:solidFill>
                  <a:srgbClr val="FFFFFF"/>
                </a:solidFill>
              </a:rPr>
              <a:t>Four hidden layers:</a:t>
            </a:r>
            <a:endParaRPr>
              <a:solidFill>
                <a:srgbClr val="FFFFFF"/>
              </a:solidFill>
            </a:endParaRPr>
          </a:p>
          <a:p>
            <a:pPr indent="0" lvl="0" marL="457200" marR="228600" rtl="0" algn="l">
              <a:lnSpc>
                <a:spcPct val="100000"/>
              </a:lnSpc>
              <a:spcBef>
                <a:spcPts val="1600"/>
              </a:spcBef>
              <a:spcAft>
                <a:spcPts val="0"/>
              </a:spcAft>
              <a:buNone/>
            </a:pPr>
            <a:r>
              <a:rPr lang="en">
                <a:solidFill>
                  <a:srgbClr val="FFFFFF"/>
                </a:solidFill>
              </a:rPr>
              <a:t>Miss classification error: </a:t>
            </a:r>
            <a:r>
              <a:rPr lang="en">
                <a:solidFill>
                  <a:srgbClr val="FF0000"/>
                </a:solidFill>
              </a:rPr>
              <a:t>0.4</a:t>
            </a:r>
            <a:endParaRPr>
              <a:solidFill>
                <a:srgbClr val="FF0000"/>
              </a:solidFill>
            </a:endParaRPr>
          </a:p>
          <a:p>
            <a:pPr indent="0" lvl="0" marL="457200" marR="228600" rtl="0" algn="l">
              <a:lnSpc>
                <a:spcPct val="100000"/>
              </a:lnSpc>
              <a:spcBef>
                <a:spcPts val="1600"/>
              </a:spcBef>
              <a:spcAft>
                <a:spcPts val="0"/>
              </a:spcAft>
              <a:buNone/>
            </a:pPr>
            <a:r>
              <a:rPr lang="en">
                <a:solidFill>
                  <a:srgbClr val="FFFFFF"/>
                </a:solidFill>
              </a:rPr>
              <a:t>Activation Function: ‘tanh’</a:t>
            </a:r>
            <a:endParaRPr>
              <a:solidFill>
                <a:srgbClr val="FFFFFF"/>
              </a:solidFill>
            </a:endParaRPr>
          </a:p>
          <a:p>
            <a:pPr indent="0" lvl="0" marL="457200" marR="228600" rtl="0" algn="l">
              <a:lnSpc>
                <a:spcPct val="100000"/>
              </a:lnSpc>
              <a:spcBef>
                <a:spcPts val="1600"/>
              </a:spcBef>
              <a:spcAft>
                <a:spcPts val="0"/>
              </a:spcAft>
              <a:buNone/>
            </a:pPr>
            <a:r>
              <a:rPr lang="en">
                <a:solidFill>
                  <a:srgbClr val="FFFFFF"/>
                </a:solidFill>
              </a:rPr>
              <a:t>Confusion Matrix: Here 0 is Case denied and 1 is case certified.</a:t>
            </a:r>
            <a:endParaRPr>
              <a:solidFill>
                <a:srgbClr val="FFFFFF"/>
              </a:solidFill>
            </a:endParaRPr>
          </a:p>
          <a:p>
            <a:pPr indent="0" lvl="0" marL="457200" marR="228600" rtl="0" algn="l">
              <a:lnSpc>
                <a:spcPct val="100000"/>
              </a:lnSpc>
              <a:spcBef>
                <a:spcPts val="1600"/>
              </a:spcBef>
              <a:spcAft>
                <a:spcPts val="0"/>
              </a:spcAft>
              <a:buNone/>
            </a:pPr>
            <a:r>
              <a:t/>
            </a:r>
            <a:endParaRPr>
              <a:solidFill>
                <a:srgbClr val="FFFFFF"/>
              </a:solidFill>
            </a:endParaRPr>
          </a:p>
          <a:p>
            <a:pPr indent="0" lvl="0" marL="457200" marR="228600" rtl="0" algn="l">
              <a:lnSpc>
                <a:spcPct val="100000"/>
              </a:lnSpc>
              <a:spcBef>
                <a:spcPts val="1600"/>
              </a:spcBef>
              <a:spcAft>
                <a:spcPts val="1600"/>
              </a:spcAft>
              <a:buNone/>
            </a:pPr>
            <a:r>
              <a:t/>
            </a:r>
            <a:endParaRPr>
              <a:solidFill>
                <a:srgbClr val="FFFFFF"/>
              </a:solidFill>
            </a:endParaRPr>
          </a:p>
        </p:txBody>
      </p:sp>
      <p:pic>
        <p:nvPicPr>
          <p:cNvPr descr="A close up of a map  Description automatically generated" id="145" name="Google Shape;145;p22"/>
          <p:cNvPicPr preferRelativeResize="0"/>
          <p:nvPr/>
        </p:nvPicPr>
        <p:blipFill>
          <a:blip r:embed="rId4">
            <a:alphaModFix/>
          </a:blip>
          <a:stretch>
            <a:fillRect/>
          </a:stretch>
        </p:blipFill>
        <p:spPr>
          <a:xfrm>
            <a:off x="5758650" y="3374200"/>
            <a:ext cx="1828800" cy="1885950"/>
          </a:xfrm>
          <a:prstGeom prst="rect">
            <a:avLst/>
          </a:prstGeom>
          <a:noFill/>
          <a:ln>
            <a:noFill/>
          </a:ln>
        </p:spPr>
      </p:pic>
      <p:pic>
        <p:nvPicPr>
          <p:cNvPr descr="A close up of a map  Description automatically generated" id="146" name="Google Shape;146;p22"/>
          <p:cNvPicPr preferRelativeResize="0"/>
          <p:nvPr/>
        </p:nvPicPr>
        <p:blipFill>
          <a:blip r:embed="rId5">
            <a:alphaModFix/>
          </a:blip>
          <a:stretch>
            <a:fillRect/>
          </a:stretch>
        </p:blipFill>
        <p:spPr>
          <a:xfrm>
            <a:off x="4757900" y="1209400"/>
            <a:ext cx="3578851" cy="1967225"/>
          </a:xfrm>
          <a:prstGeom prst="rect">
            <a:avLst/>
          </a:prstGeom>
          <a:noFill/>
          <a:ln cap="flat" cmpd="sng">
            <a:solidFill>
              <a:srgbClr val="4472C4"/>
            </a:solidFill>
            <a:prstDash val="solid"/>
            <a:miter lim="8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3"/>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152" name="Google Shape;152;p23"/>
          <p:cNvSpPr txBox="1"/>
          <p:nvPr>
            <p:ph type="title"/>
          </p:nvPr>
        </p:nvSpPr>
        <p:spPr>
          <a:xfrm>
            <a:off x="757325" y="439125"/>
            <a:ext cx="7472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FF"/>
                </a:solidFill>
              </a:rPr>
              <a:t>2c</a:t>
            </a:r>
            <a:r>
              <a:rPr b="1" lang="en">
                <a:solidFill>
                  <a:srgbClr val="FFFFFF"/>
                </a:solidFill>
              </a:rPr>
              <a:t>. Predicting the Time Duration for case to get Verified/Denied </a:t>
            </a:r>
            <a:endParaRPr b="1">
              <a:solidFill>
                <a:srgbClr val="FFFFFF"/>
              </a:solidFill>
            </a:endParaRPr>
          </a:p>
        </p:txBody>
      </p:sp>
      <p:sp>
        <p:nvSpPr>
          <p:cNvPr id="153" name="Google Shape;153;p23"/>
          <p:cNvSpPr txBox="1"/>
          <p:nvPr>
            <p:ph idx="1" type="body"/>
          </p:nvPr>
        </p:nvSpPr>
        <p:spPr>
          <a:xfrm>
            <a:off x="156575" y="1358450"/>
            <a:ext cx="4955400" cy="3495600"/>
          </a:xfrm>
          <a:prstGeom prst="rect">
            <a:avLst/>
          </a:prstGeom>
          <a:noFill/>
          <a:ln>
            <a:noFill/>
          </a:ln>
        </p:spPr>
        <p:txBody>
          <a:bodyPr anchorCtr="0" anchor="t" bIns="91425" lIns="91425" spcFirstLastPara="1" rIns="91425" wrap="square" tIns="91425">
            <a:noAutofit/>
          </a:bodyPr>
          <a:lstStyle/>
          <a:p>
            <a:pPr indent="0" lvl="0" marL="457200" marR="228600" rtl="0" algn="l">
              <a:lnSpc>
                <a:spcPct val="100000"/>
              </a:lnSpc>
              <a:spcBef>
                <a:spcPts val="1056"/>
              </a:spcBef>
              <a:spcAft>
                <a:spcPts val="0"/>
              </a:spcAft>
              <a:buNone/>
            </a:pPr>
            <a:r>
              <a:rPr lang="en">
                <a:solidFill>
                  <a:srgbClr val="FFFFFF"/>
                </a:solidFill>
              </a:rPr>
              <a:t>Best Model:</a:t>
            </a:r>
            <a:endParaRPr>
              <a:solidFill>
                <a:srgbClr val="FFFFFF"/>
              </a:solidFill>
            </a:endParaRPr>
          </a:p>
          <a:p>
            <a:pPr indent="0" lvl="0" marL="457200" marR="228600" rtl="0" algn="l">
              <a:lnSpc>
                <a:spcPct val="100000"/>
              </a:lnSpc>
              <a:spcBef>
                <a:spcPts val="1600"/>
              </a:spcBef>
              <a:spcAft>
                <a:spcPts val="0"/>
              </a:spcAft>
              <a:buNone/>
            </a:pPr>
            <a:r>
              <a:rPr lang="en">
                <a:solidFill>
                  <a:srgbClr val="FFFFFF"/>
                </a:solidFill>
              </a:rPr>
              <a:t>Two hidden layers, first with 2 neurons and second with 4 Neurons.  </a:t>
            </a:r>
            <a:endParaRPr>
              <a:solidFill>
                <a:srgbClr val="FFFFFF"/>
              </a:solidFill>
            </a:endParaRPr>
          </a:p>
          <a:p>
            <a:pPr indent="0" lvl="0" marL="457200" marR="228600" rtl="0" algn="l">
              <a:lnSpc>
                <a:spcPct val="100000"/>
              </a:lnSpc>
              <a:spcBef>
                <a:spcPts val="1600"/>
              </a:spcBef>
              <a:spcAft>
                <a:spcPts val="0"/>
              </a:spcAft>
              <a:buNone/>
            </a:pPr>
            <a:r>
              <a:rPr lang="en">
                <a:solidFill>
                  <a:srgbClr val="FFFFFF"/>
                </a:solidFill>
              </a:rPr>
              <a:t>Correlation coefficient: </a:t>
            </a:r>
            <a:r>
              <a:rPr lang="en">
                <a:solidFill>
                  <a:srgbClr val="FF0000"/>
                </a:solidFill>
              </a:rPr>
              <a:t>0.1855026</a:t>
            </a:r>
            <a:endParaRPr>
              <a:solidFill>
                <a:srgbClr val="FF0000"/>
              </a:solidFill>
            </a:endParaRPr>
          </a:p>
          <a:p>
            <a:pPr indent="0" lvl="0" marL="457200" marR="228600" rtl="0" algn="l">
              <a:lnSpc>
                <a:spcPct val="100000"/>
              </a:lnSpc>
              <a:spcBef>
                <a:spcPts val="1600"/>
              </a:spcBef>
              <a:spcAft>
                <a:spcPts val="1600"/>
              </a:spcAft>
              <a:buNone/>
            </a:pPr>
            <a:r>
              <a:rPr lang="en">
                <a:solidFill>
                  <a:srgbClr val="FFFFFF"/>
                </a:solidFill>
              </a:rPr>
              <a:t>Activation Function: ‘logistic’</a:t>
            </a:r>
            <a:endParaRPr>
              <a:solidFill>
                <a:srgbClr val="FFFFFF"/>
              </a:solidFill>
            </a:endParaRPr>
          </a:p>
        </p:txBody>
      </p:sp>
      <p:pic>
        <p:nvPicPr>
          <p:cNvPr descr="A close up of a map  Description automatically generated" id="154" name="Google Shape;154;p23"/>
          <p:cNvPicPr preferRelativeResize="0"/>
          <p:nvPr/>
        </p:nvPicPr>
        <p:blipFill>
          <a:blip r:embed="rId4">
            <a:alphaModFix/>
          </a:blip>
          <a:stretch>
            <a:fillRect/>
          </a:stretch>
        </p:blipFill>
        <p:spPr>
          <a:xfrm>
            <a:off x="5111975" y="1960350"/>
            <a:ext cx="3717625" cy="2552700"/>
          </a:xfrm>
          <a:prstGeom prst="rect">
            <a:avLst/>
          </a:prstGeom>
          <a:noFill/>
          <a:ln cap="flat" cmpd="sng">
            <a:solidFill>
              <a:srgbClr val="4472C4"/>
            </a:solidFill>
            <a:prstDash val="solid"/>
            <a:miter lim="8000"/>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p24"/>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160" name="Google Shape;160;p24"/>
          <p:cNvSpPr txBox="1"/>
          <p:nvPr>
            <p:ph type="title"/>
          </p:nvPr>
        </p:nvSpPr>
        <p:spPr>
          <a:xfrm>
            <a:off x="441775" y="439125"/>
            <a:ext cx="7781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FF"/>
                </a:solidFill>
              </a:rPr>
              <a:t>2d</a:t>
            </a:r>
            <a:r>
              <a:rPr b="1" lang="en">
                <a:solidFill>
                  <a:srgbClr val="FFFFFF"/>
                </a:solidFill>
              </a:rPr>
              <a:t>. Predicting the Threshold Hourly Salary</a:t>
            </a:r>
            <a:endParaRPr b="1">
              <a:solidFill>
                <a:srgbClr val="FFFFFF"/>
              </a:solidFill>
            </a:endParaRPr>
          </a:p>
        </p:txBody>
      </p:sp>
      <p:sp>
        <p:nvSpPr>
          <p:cNvPr id="161" name="Google Shape;161;p24"/>
          <p:cNvSpPr txBox="1"/>
          <p:nvPr>
            <p:ph idx="1" type="body"/>
          </p:nvPr>
        </p:nvSpPr>
        <p:spPr>
          <a:xfrm>
            <a:off x="156575" y="1358450"/>
            <a:ext cx="4955400" cy="3495600"/>
          </a:xfrm>
          <a:prstGeom prst="rect">
            <a:avLst/>
          </a:prstGeom>
          <a:noFill/>
          <a:ln>
            <a:noFill/>
          </a:ln>
        </p:spPr>
        <p:txBody>
          <a:bodyPr anchorCtr="0" anchor="t" bIns="91425" lIns="91425" spcFirstLastPara="1" rIns="91425" wrap="square" tIns="91425">
            <a:noAutofit/>
          </a:bodyPr>
          <a:lstStyle/>
          <a:p>
            <a:pPr indent="0" lvl="0" marL="457200" marR="228600" rtl="0" algn="l">
              <a:lnSpc>
                <a:spcPct val="100000"/>
              </a:lnSpc>
              <a:spcBef>
                <a:spcPts val="1056"/>
              </a:spcBef>
              <a:spcAft>
                <a:spcPts val="0"/>
              </a:spcAft>
              <a:buNone/>
            </a:pPr>
            <a:r>
              <a:rPr lang="en">
                <a:solidFill>
                  <a:srgbClr val="FFFFFF"/>
                </a:solidFill>
              </a:rPr>
              <a:t>Best Model:</a:t>
            </a:r>
            <a:endParaRPr>
              <a:solidFill>
                <a:srgbClr val="FFFFFF"/>
              </a:solidFill>
            </a:endParaRPr>
          </a:p>
          <a:p>
            <a:pPr indent="0" lvl="0" marL="457200" marR="228600" rtl="0" algn="l">
              <a:lnSpc>
                <a:spcPct val="100000"/>
              </a:lnSpc>
              <a:spcBef>
                <a:spcPts val="1600"/>
              </a:spcBef>
              <a:spcAft>
                <a:spcPts val="0"/>
              </a:spcAft>
              <a:buNone/>
            </a:pPr>
            <a:r>
              <a:rPr lang="en">
                <a:solidFill>
                  <a:srgbClr val="FFFFFF"/>
                </a:solidFill>
              </a:rPr>
              <a:t>Two hidden layers with 2 neurons in each layer</a:t>
            </a:r>
            <a:endParaRPr>
              <a:solidFill>
                <a:srgbClr val="FFFFFF"/>
              </a:solidFill>
            </a:endParaRPr>
          </a:p>
          <a:p>
            <a:pPr indent="0" lvl="0" marL="457200" marR="228600" rtl="0" algn="l">
              <a:lnSpc>
                <a:spcPct val="100000"/>
              </a:lnSpc>
              <a:spcBef>
                <a:spcPts val="1600"/>
              </a:spcBef>
              <a:spcAft>
                <a:spcPts val="0"/>
              </a:spcAft>
              <a:buNone/>
            </a:pPr>
            <a:r>
              <a:rPr lang="en">
                <a:solidFill>
                  <a:srgbClr val="FFFFFF"/>
                </a:solidFill>
              </a:rPr>
              <a:t>Correlation coefficient: </a:t>
            </a:r>
            <a:r>
              <a:rPr lang="en">
                <a:solidFill>
                  <a:srgbClr val="FF0000"/>
                </a:solidFill>
              </a:rPr>
              <a:t>0.2082862</a:t>
            </a:r>
            <a:endParaRPr>
              <a:solidFill>
                <a:srgbClr val="FF0000"/>
              </a:solidFill>
            </a:endParaRPr>
          </a:p>
          <a:p>
            <a:pPr indent="0" lvl="0" marL="457200" marR="228600" rtl="0" algn="l">
              <a:lnSpc>
                <a:spcPct val="100000"/>
              </a:lnSpc>
              <a:spcBef>
                <a:spcPts val="1600"/>
              </a:spcBef>
              <a:spcAft>
                <a:spcPts val="1600"/>
              </a:spcAft>
              <a:buNone/>
            </a:pPr>
            <a:r>
              <a:rPr lang="en">
                <a:solidFill>
                  <a:srgbClr val="FFFFFF"/>
                </a:solidFill>
              </a:rPr>
              <a:t>Activation Function: ‘tanh”</a:t>
            </a:r>
            <a:endParaRPr>
              <a:solidFill>
                <a:srgbClr val="FFFFFF"/>
              </a:solidFill>
            </a:endParaRPr>
          </a:p>
        </p:txBody>
      </p:sp>
      <p:pic>
        <p:nvPicPr>
          <p:cNvPr descr="A close up of a map  Description automatically generated" id="162" name="Google Shape;162;p24"/>
          <p:cNvPicPr preferRelativeResize="0"/>
          <p:nvPr/>
        </p:nvPicPr>
        <p:blipFill>
          <a:blip r:embed="rId4">
            <a:alphaModFix/>
          </a:blip>
          <a:stretch>
            <a:fillRect/>
          </a:stretch>
        </p:blipFill>
        <p:spPr>
          <a:xfrm>
            <a:off x="4495725" y="1449450"/>
            <a:ext cx="4539425" cy="3113950"/>
          </a:xfrm>
          <a:prstGeom prst="rect">
            <a:avLst/>
          </a:prstGeom>
          <a:noFill/>
          <a:ln cap="flat" cmpd="sng">
            <a:solidFill>
              <a:srgbClr val="4472C4"/>
            </a:solidFill>
            <a:prstDash val="solid"/>
            <a:miter lim="8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5"/>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168" name="Google Shape;168;p25"/>
          <p:cNvSpPr txBox="1"/>
          <p:nvPr>
            <p:ph type="title"/>
          </p:nvPr>
        </p:nvSpPr>
        <p:spPr>
          <a:xfrm>
            <a:off x="126700" y="123625"/>
            <a:ext cx="8822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FF"/>
                </a:solidFill>
              </a:rPr>
              <a:t>3</a:t>
            </a:r>
            <a:r>
              <a:rPr b="1" lang="en">
                <a:solidFill>
                  <a:srgbClr val="FFFFFF"/>
                </a:solidFill>
              </a:rPr>
              <a:t>. Clustering</a:t>
            </a:r>
            <a:endParaRPr b="1">
              <a:solidFill>
                <a:srgbClr val="FFFFFF"/>
              </a:solidFill>
            </a:endParaRPr>
          </a:p>
        </p:txBody>
      </p:sp>
      <p:sp>
        <p:nvSpPr>
          <p:cNvPr id="169" name="Google Shape;169;p25"/>
          <p:cNvSpPr txBox="1"/>
          <p:nvPr>
            <p:ph idx="1" type="body"/>
          </p:nvPr>
        </p:nvSpPr>
        <p:spPr>
          <a:xfrm>
            <a:off x="157775" y="1301600"/>
            <a:ext cx="5326200" cy="3249000"/>
          </a:xfrm>
          <a:prstGeom prst="rect">
            <a:avLst/>
          </a:prstGeom>
          <a:noFill/>
          <a:ln>
            <a:noFill/>
          </a:ln>
        </p:spPr>
        <p:txBody>
          <a:bodyPr anchorCtr="0" anchor="t" bIns="91425" lIns="91425" spcFirstLastPara="1" rIns="91425" wrap="square" tIns="91425">
            <a:noAutofit/>
          </a:bodyPr>
          <a:lstStyle/>
          <a:p>
            <a:pPr indent="0" lvl="0" marL="457200" marR="228600" rtl="0" algn="l">
              <a:lnSpc>
                <a:spcPct val="100000"/>
              </a:lnSpc>
              <a:spcBef>
                <a:spcPts val="1056"/>
              </a:spcBef>
              <a:spcAft>
                <a:spcPts val="0"/>
              </a:spcAft>
              <a:buNone/>
            </a:pPr>
            <a:r>
              <a:rPr lang="en">
                <a:solidFill>
                  <a:srgbClr val="FFFFFF"/>
                </a:solidFill>
              </a:rPr>
              <a:t>Clustering</a:t>
            </a:r>
            <a:r>
              <a:rPr lang="en">
                <a:solidFill>
                  <a:srgbClr val="FFFFFF"/>
                </a:solidFill>
              </a:rPr>
              <a:t> </a:t>
            </a:r>
            <a:r>
              <a:rPr lang="en">
                <a:solidFill>
                  <a:srgbClr val="FFFFFF"/>
                </a:solidFill>
              </a:rPr>
              <a:t>Methodologies</a:t>
            </a:r>
            <a:r>
              <a:rPr lang="en">
                <a:solidFill>
                  <a:srgbClr val="FFFFFF"/>
                </a:solidFill>
              </a:rPr>
              <a:t> used:</a:t>
            </a:r>
            <a:endParaRPr>
              <a:solidFill>
                <a:srgbClr val="FFFFFF"/>
              </a:solidFill>
            </a:endParaRPr>
          </a:p>
          <a:p>
            <a:pPr indent="-342900" lvl="0" marL="457200" marR="228600" rtl="0" algn="l">
              <a:lnSpc>
                <a:spcPct val="100000"/>
              </a:lnSpc>
              <a:spcBef>
                <a:spcPts val="1600"/>
              </a:spcBef>
              <a:spcAft>
                <a:spcPts val="0"/>
              </a:spcAft>
              <a:buClr>
                <a:srgbClr val="FFFFFF"/>
              </a:buClr>
              <a:buSzPts val="1800"/>
              <a:buChar char="●"/>
            </a:pPr>
            <a:r>
              <a:rPr lang="en">
                <a:solidFill>
                  <a:srgbClr val="FFFFFF"/>
                </a:solidFill>
              </a:rPr>
              <a:t>K-Means Clustering</a:t>
            </a:r>
            <a:endParaRPr>
              <a:solidFill>
                <a:srgbClr val="FFFFFF"/>
              </a:solidFill>
            </a:endParaRPr>
          </a:p>
          <a:p>
            <a:pPr indent="-342900" lvl="0" marL="457200" marR="228600" rtl="0" algn="l">
              <a:lnSpc>
                <a:spcPct val="100000"/>
              </a:lnSpc>
              <a:spcBef>
                <a:spcPts val="0"/>
              </a:spcBef>
              <a:spcAft>
                <a:spcPts val="0"/>
              </a:spcAft>
              <a:buClr>
                <a:srgbClr val="FFFFFF"/>
              </a:buClr>
              <a:buSzPts val="1800"/>
              <a:buChar char="●"/>
            </a:pPr>
            <a:r>
              <a:rPr lang="en">
                <a:solidFill>
                  <a:srgbClr val="FFFFFF"/>
                </a:solidFill>
              </a:rPr>
              <a:t>Hierarchical</a:t>
            </a:r>
            <a:r>
              <a:rPr lang="en">
                <a:solidFill>
                  <a:srgbClr val="FFFFFF"/>
                </a:solidFill>
              </a:rPr>
              <a:t> CLustering</a:t>
            </a:r>
            <a:endParaRPr>
              <a:solidFill>
                <a:srgbClr val="FFFFFF"/>
              </a:solidFill>
            </a:endParaRPr>
          </a:p>
          <a:p>
            <a:pPr indent="-342900" lvl="0" marL="457200" marR="228600" rtl="0" algn="l">
              <a:lnSpc>
                <a:spcPct val="100000"/>
              </a:lnSpc>
              <a:spcBef>
                <a:spcPts val="0"/>
              </a:spcBef>
              <a:spcAft>
                <a:spcPts val="0"/>
              </a:spcAft>
              <a:buClr>
                <a:srgbClr val="FFFFFF"/>
              </a:buClr>
              <a:buSzPts val="1800"/>
              <a:buChar char="●"/>
            </a:pPr>
            <a:r>
              <a:rPr lang="en">
                <a:solidFill>
                  <a:srgbClr val="FFFFFF"/>
                </a:solidFill>
              </a:rPr>
              <a:t>DBSM</a:t>
            </a:r>
            <a:endParaRPr>
              <a:solidFill>
                <a:srgbClr val="FFFFFF"/>
              </a:solidFill>
            </a:endParaRPr>
          </a:p>
        </p:txBody>
      </p:sp>
      <p:pic>
        <p:nvPicPr>
          <p:cNvPr id="170" name="Google Shape;170;p25"/>
          <p:cNvPicPr preferRelativeResize="0"/>
          <p:nvPr/>
        </p:nvPicPr>
        <p:blipFill>
          <a:blip r:embed="rId4">
            <a:alphaModFix/>
          </a:blip>
          <a:stretch>
            <a:fillRect/>
          </a:stretch>
        </p:blipFill>
        <p:spPr>
          <a:xfrm>
            <a:off x="4246025" y="1383650"/>
            <a:ext cx="4703076" cy="293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26"/>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176" name="Google Shape;176;p26"/>
          <p:cNvSpPr txBox="1"/>
          <p:nvPr>
            <p:ph type="title"/>
          </p:nvPr>
        </p:nvSpPr>
        <p:spPr>
          <a:xfrm>
            <a:off x="1556550" y="439125"/>
            <a:ext cx="603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FF"/>
                </a:solidFill>
              </a:rPr>
              <a:t>3a</a:t>
            </a:r>
            <a:r>
              <a:rPr b="1" lang="en">
                <a:solidFill>
                  <a:srgbClr val="FFFFFF"/>
                </a:solidFill>
              </a:rPr>
              <a:t>. K-Means Clustering</a:t>
            </a:r>
            <a:endParaRPr b="1">
              <a:solidFill>
                <a:srgbClr val="FFFFFF"/>
              </a:solidFill>
            </a:endParaRPr>
          </a:p>
        </p:txBody>
      </p:sp>
      <p:sp>
        <p:nvSpPr>
          <p:cNvPr id="177" name="Google Shape;177;p26"/>
          <p:cNvSpPr txBox="1"/>
          <p:nvPr>
            <p:ph idx="1" type="body"/>
          </p:nvPr>
        </p:nvSpPr>
        <p:spPr>
          <a:xfrm>
            <a:off x="156575" y="1358450"/>
            <a:ext cx="4955400" cy="3495600"/>
          </a:xfrm>
          <a:prstGeom prst="rect">
            <a:avLst/>
          </a:prstGeom>
          <a:noFill/>
          <a:ln>
            <a:noFill/>
          </a:ln>
        </p:spPr>
        <p:txBody>
          <a:bodyPr anchorCtr="0" anchor="t" bIns="91425" lIns="91425" spcFirstLastPara="1" rIns="91425" wrap="square" tIns="91425">
            <a:noAutofit/>
          </a:bodyPr>
          <a:lstStyle/>
          <a:p>
            <a:pPr indent="0" lvl="0" marL="457200" marR="228600" rtl="0" algn="just">
              <a:lnSpc>
                <a:spcPct val="100000"/>
              </a:lnSpc>
              <a:spcBef>
                <a:spcPts val="1056"/>
              </a:spcBef>
              <a:spcAft>
                <a:spcPts val="1600"/>
              </a:spcAft>
              <a:buNone/>
            </a:pPr>
            <a:r>
              <a:t/>
            </a:r>
            <a:endParaRPr b="1">
              <a:solidFill>
                <a:srgbClr val="FFFFFF"/>
              </a:solidFill>
            </a:endParaRPr>
          </a:p>
        </p:txBody>
      </p:sp>
      <p:pic>
        <p:nvPicPr>
          <p:cNvPr id="178" name="Google Shape;178;p26"/>
          <p:cNvPicPr preferRelativeResize="0"/>
          <p:nvPr/>
        </p:nvPicPr>
        <p:blipFill>
          <a:blip r:embed="rId4">
            <a:alphaModFix/>
          </a:blip>
          <a:stretch>
            <a:fillRect/>
          </a:stretch>
        </p:blipFill>
        <p:spPr>
          <a:xfrm>
            <a:off x="156575" y="1504225"/>
            <a:ext cx="3943677" cy="3287475"/>
          </a:xfrm>
          <a:prstGeom prst="rect">
            <a:avLst/>
          </a:prstGeom>
          <a:noFill/>
          <a:ln>
            <a:noFill/>
          </a:ln>
        </p:spPr>
      </p:pic>
      <p:pic>
        <p:nvPicPr>
          <p:cNvPr id="179" name="Google Shape;179;p26"/>
          <p:cNvPicPr preferRelativeResize="0"/>
          <p:nvPr/>
        </p:nvPicPr>
        <p:blipFill>
          <a:blip r:embed="rId5">
            <a:alphaModFix/>
          </a:blip>
          <a:stretch>
            <a:fillRect/>
          </a:stretch>
        </p:blipFill>
        <p:spPr>
          <a:xfrm>
            <a:off x="4416075" y="1504225"/>
            <a:ext cx="4216581" cy="334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27"/>
          <p:cNvPicPr preferRelativeResize="0"/>
          <p:nvPr/>
        </p:nvPicPr>
        <p:blipFill rotWithShape="1">
          <a:blip r:embed="rId3">
            <a:alphaModFix/>
          </a:blip>
          <a:srcRect b="0" l="0" r="0" t="0"/>
          <a:stretch/>
        </p:blipFill>
        <p:spPr>
          <a:xfrm>
            <a:off x="332475" y="-205350"/>
            <a:ext cx="9144000" cy="5852183"/>
          </a:xfrm>
          <a:prstGeom prst="rect">
            <a:avLst/>
          </a:prstGeom>
          <a:noFill/>
          <a:ln>
            <a:noFill/>
          </a:ln>
        </p:spPr>
      </p:pic>
      <p:sp>
        <p:nvSpPr>
          <p:cNvPr id="185" name="Google Shape;185;p27"/>
          <p:cNvSpPr txBox="1"/>
          <p:nvPr>
            <p:ph type="title"/>
          </p:nvPr>
        </p:nvSpPr>
        <p:spPr>
          <a:xfrm>
            <a:off x="1556550" y="439125"/>
            <a:ext cx="603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FF"/>
                </a:solidFill>
              </a:rPr>
              <a:t>3b</a:t>
            </a:r>
            <a:r>
              <a:rPr b="1" lang="en">
                <a:solidFill>
                  <a:srgbClr val="FFFFFF"/>
                </a:solidFill>
              </a:rPr>
              <a:t>. Hierarchical Clustering</a:t>
            </a:r>
            <a:endParaRPr b="1">
              <a:solidFill>
                <a:srgbClr val="FFFFFF"/>
              </a:solidFill>
            </a:endParaRPr>
          </a:p>
        </p:txBody>
      </p:sp>
      <p:pic>
        <p:nvPicPr>
          <p:cNvPr id="186" name="Google Shape;186;p27"/>
          <p:cNvPicPr preferRelativeResize="0"/>
          <p:nvPr/>
        </p:nvPicPr>
        <p:blipFill>
          <a:blip r:embed="rId4">
            <a:alphaModFix/>
          </a:blip>
          <a:stretch>
            <a:fillRect/>
          </a:stretch>
        </p:blipFill>
        <p:spPr>
          <a:xfrm rot="5400000">
            <a:off x="2863876" y="-1072900"/>
            <a:ext cx="4109425" cy="8409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28"/>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192" name="Google Shape;192;p28"/>
          <p:cNvSpPr txBox="1"/>
          <p:nvPr>
            <p:ph type="title"/>
          </p:nvPr>
        </p:nvSpPr>
        <p:spPr>
          <a:xfrm>
            <a:off x="1556550" y="439125"/>
            <a:ext cx="603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FF"/>
                </a:solidFill>
              </a:rPr>
              <a:t>3b. Hierarchical Clustering</a:t>
            </a:r>
            <a:endParaRPr b="1">
              <a:solidFill>
                <a:srgbClr val="FFFFFF"/>
              </a:solidFill>
            </a:endParaRPr>
          </a:p>
        </p:txBody>
      </p:sp>
      <p:pic>
        <p:nvPicPr>
          <p:cNvPr id="193" name="Google Shape;193;p28"/>
          <p:cNvPicPr preferRelativeResize="0"/>
          <p:nvPr/>
        </p:nvPicPr>
        <p:blipFill>
          <a:blip r:embed="rId4">
            <a:alphaModFix/>
          </a:blip>
          <a:stretch>
            <a:fillRect/>
          </a:stretch>
        </p:blipFill>
        <p:spPr>
          <a:xfrm>
            <a:off x="213275" y="1552775"/>
            <a:ext cx="3723222" cy="3226801"/>
          </a:xfrm>
          <a:prstGeom prst="rect">
            <a:avLst/>
          </a:prstGeom>
          <a:noFill/>
          <a:ln>
            <a:noFill/>
          </a:ln>
        </p:spPr>
      </p:pic>
      <p:pic>
        <p:nvPicPr>
          <p:cNvPr id="194" name="Google Shape;194;p28"/>
          <p:cNvPicPr preferRelativeResize="0"/>
          <p:nvPr/>
        </p:nvPicPr>
        <p:blipFill>
          <a:blip r:embed="rId5">
            <a:alphaModFix/>
          </a:blip>
          <a:stretch>
            <a:fillRect/>
          </a:stretch>
        </p:blipFill>
        <p:spPr>
          <a:xfrm>
            <a:off x="4225300" y="1710450"/>
            <a:ext cx="4729528" cy="3032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29"/>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200" name="Google Shape;200;p29"/>
          <p:cNvSpPr txBox="1"/>
          <p:nvPr>
            <p:ph type="title"/>
          </p:nvPr>
        </p:nvSpPr>
        <p:spPr>
          <a:xfrm>
            <a:off x="1556550" y="439125"/>
            <a:ext cx="603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FF"/>
                </a:solidFill>
              </a:rPr>
              <a:t>3b. DBSN</a:t>
            </a:r>
            <a:endParaRPr b="1">
              <a:solidFill>
                <a:srgbClr val="FFFFFF"/>
              </a:solidFill>
            </a:endParaRPr>
          </a:p>
        </p:txBody>
      </p:sp>
      <p:pic>
        <p:nvPicPr>
          <p:cNvPr id="201" name="Google Shape;201;p29"/>
          <p:cNvPicPr preferRelativeResize="0"/>
          <p:nvPr/>
        </p:nvPicPr>
        <p:blipFill>
          <a:blip r:embed="rId4">
            <a:alphaModFix/>
          </a:blip>
          <a:stretch>
            <a:fillRect/>
          </a:stretch>
        </p:blipFill>
        <p:spPr>
          <a:xfrm>
            <a:off x="192725" y="1613400"/>
            <a:ext cx="4004601" cy="3112102"/>
          </a:xfrm>
          <a:prstGeom prst="rect">
            <a:avLst/>
          </a:prstGeom>
          <a:noFill/>
          <a:ln>
            <a:noFill/>
          </a:ln>
        </p:spPr>
      </p:pic>
      <p:pic>
        <p:nvPicPr>
          <p:cNvPr id="202" name="Google Shape;202;p29"/>
          <p:cNvPicPr preferRelativeResize="0"/>
          <p:nvPr/>
        </p:nvPicPr>
        <p:blipFill>
          <a:blip r:embed="rId5">
            <a:alphaModFix/>
          </a:blip>
          <a:stretch>
            <a:fillRect/>
          </a:stretch>
        </p:blipFill>
        <p:spPr>
          <a:xfrm>
            <a:off x="4340025" y="1698325"/>
            <a:ext cx="4720847" cy="30271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30"/>
          <p:cNvPicPr preferRelativeResize="0"/>
          <p:nvPr/>
        </p:nvPicPr>
        <p:blipFill rotWithShape="1">
          <a:blip r:embed="rId3">
            <a:alphaModFix/>
          </a:blip>
          <a:srcRect b="0" l="0" r="0" t="0"/>
          <a:stretch/>
        </p:blipFill>
        <p:spPr>
          <a:xfrm>
            <a:off x="-34100" y="13"/>
            <a:ext cx="9144000" cy="5852183"/>
          </a:xfrm>
          <a:prstGeom prst="rect">
            <a:avLst/>
          </a:prstGeom>
          <a:noFill/>
          <a:ln>
            <a:noFill/>
          </a:ln>
        </p:spPr>
      </p:pic>
      <p:sp>
        <p:nvSpPr>
          <p:cNvPr id="208" name="Google Shape;208;p30"/>
          <p:cNvSpPr txBox="1"/>
          <p:nvPr>
            <p:ph type="title"/>
          </p:nvPr>
        </p:nvSpPr>
        <p:spPr>
          <a:xfrm>
            <a:off x="126700" y="123625"/>
            <a:ext cx="8822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FF"/>
                </a:solidFill>
              </a:rPr>
              <a:t>4</a:t>
            </a:r>
            <a:r>
              <a:rPr b="1" lang="en">
                <a:solidFill>
                  <a:srgbClr val="FFFFFF"/>
                </a:solidFill>
              </a:rPr>
              <a:t>. Comparative Analysis</a:t>
            </a:r>
            <a:endParaRPr b="1">
              <a:solidFill>
                <a:srgbClr val="FFFFFF"/>
              </a:solidFill>
            </a:endParaRPr>
          </a:p>
        </p:txBody>
      </p:sp>
      <p:sp>
        <p:nvSpPr>
          <p:cNvPr id="209" name="Google Shape;209;p30"/>
          <p:cNvSpPr txBox="1"/>
          <p:nvPr>
            <p:ph idx="1" type="body"/>
          </p:nvPr>
        </p:nvSpPr>
        <p:spPr>
          <a:xfrm>
            <a:off x="274275" y="1301588"/>
            <a:ext cx="4512300" cy="3249000"/>
          </a:xfrm>
          <a:prstGeom prst="rect">
            <a:avLst/>
          </a:prstGeom>
          <a:noFill/>
          <a:ln>
            <a:noFill/>
          </a:ln>
        </p:spPr>
        <p:txBody>
          <a:bodyPr anchorCtr="0" anchor="t" bIns="91425" lIns="91425" spcFirstLastPara="1" rIns="91425" wrap="square" tIns="91425">
            <a:noAutofit/>
          </a:bodyPr>
          <a:lstStyle/>
          <a:p>
            <a:pPr indent="0" lvl="0" marL="457200" marR="228600" rtl="0" algn="l">
              <a:lnSpc>
                <a:spcPct val="100000"/>
              </a:lnSpc>
              <a:spcBef>
                <a:spcPts val="1056"/>
              </a:spcBef>
              <a:spcAft>
                <a:spcPts val="0"/>
              </a:spcAft>
              <a:buNone/>
            </a:pPr>
            <a:r>
              <a:rPr lang="en">
                <a:solidFill>
                  <a:srgbClr val="FFFFFF"/>
                </a:solidFill>
              </a:rPr>
              <a:t>Cross Validation Methods used (Caret package)</a:t>
            </a:r>
            <a:endParaRPr>
              <a:solidFill>
                <a:srgbClr val="FFFFFF"/>
              </a:solidFill>
            </a:endParaRPr>
          </a:p>
          <a:p>
            <a:pPr indent="-342900" lvl="0" marL="457200" marR="228600" rtl="0" algn="l">
              <a:lnSpc>
                <a:spcPct val="100000"/>
              </a:lnSpc>
              <a:spcBef>
                <a:spcPts val="1600"/>
              </a:spcBef>
              <a:spcAft>
                <a:spcPts val="0"/>
              </a:spcAft>
              <a:buClr>
                <a:srgbClr val="FFFFFF"/>
              </a:buClr>
              <a:buSzPts val="1800"/>
              <a:buChar char="●"/>
            </a:pPr>
            <a:r>
              <a:rPr lang="en">
                <a:solidFill>
                  <a:srgbClr val="FFFFFF"/>
                </a:solidFill>
              </a:rPr>
              <a:t>K-Fold </a:t>
            </a:r>
            <a:endParaRPr>
              <a:solidFill>
                <a:srgbClr val="FFFFFF"/>
              </a:solidFill>
            </a:endParaRPr>
          </a:p>
          <a:p>
            <a:pPr indent="-342900" lvl="0" marL="457200" marR="228600" rtl="0" algn="l">
              <a:lnSpc>
                <a:spcPct val="100000"/>
              </a:lnSpc>
              <a:spcBef>
                <a:spcPts val="0"/>
              </a:spcBef>
              <a:spcAft>
                <a:spcPts val="0"/>
              </a:spcAft>
              <a:buClr>
                <a:srgbClr val="FFFFFF"/>
              </a:buClr>
              <a:buSzPts val="1800"/>
              <a:buChar char="●"/>
            </a:pPr>
            <a:r>
              <a:rPr lang="en">
                <a:solidFill>
                  <a:srgbClr val="FFFFFF"/>
                </a:solidFill>
              </a:rPr>
              <a:t>Bootstrapping</a:t>
            </a:r>
            <a:endParaRPr>
              <a:solidFill>
                <a:srgbClr val="FFFFFF"/>
              </a:solidFill>
            </a:endParaRPr>
          </a:p>
          <a:p>
            <a:pPr indent="-342900" lvl="0" marL="457200" marR="228600" rtl="0" algn="l">
              <a:lnSpc>
                <a:spcPct val="100000"/>
              </a:lnSpc>
              <a:spcBef>
                <a:spcPts val="0"/>
              </a:spcBef>
              <a:spcAft>
                <a:spcPts val="0"/>
              </a:spcAft>
              <a:buClr>
                <a:srgbClr val="FFFFFF"/>
              </a:buClr>
              <a:buSzPts val="1800"/>
              <a:buChar char="●"/>
            </a:pPr>
            <a:r>
              <a:rPr lang="en">
                <a:solidFill>
                  <a:srgbClr val="FFFFFF"/>
                </a:solidFill>
              </a:rPr>
              <a:t>Leave Group Out Cross Validation</a:t>
            </a:r>
            <a:endParaRPr>
              <a:solidFill>
                <a:srgbClr val="FFFFFF"/>
              </a:solidFill>
            </a:endParaRPr>
          </a:p>
        </p:txBody>
      </p:sp>
      <p:pic>
        <p:nvPicPr>
          <p:cNvPr id="210" name="Google Shape;210;p30"/>
          <p:cNvPicPr preferRelativeResize="0"/>
          <p:nvPr/>
        </p:nvPicPr>
        <p:blipFill>
          <a:blip r:embed="rId4">
            <a:alphaModFix/>
          </a:blip>
          <a:stretch>
            <a:fillRect/>
          </a:stretch>
        </p:blipFill>
        <p:spPr>
          <a:xfrm>
            <a:off x="4633179" y="1301600"/>
            <a:ext cx="4315925" cy="2675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17" name="Google Shape;217;p31"/>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218" name="Google Shape;218;p31"/>
          <p:cNvSpPr txBox="1"/>
          <p:nvPr>
            <p:ph idx="4294967295" type="title"/>
          </p:nvPr>
        </p:nvSpPr>
        <p:spPr>
          <a:xfrm>
            <a:off x="126700" y="123625"/>
            <a:ext cx="8822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FF"/>
                </a:solidFill>
              </a:rPr>
              <a:t>4. </a:t>
            </a:r>
            <a:r>
              <a:rPr b="1" lang="en">
                <a:solidFill>
                  <a:srgbClr val="FFFFFF"/>
                </a:solidFill>
              </a:rPr>
              <a:t>Comparison</a:t>
            </a:r>
            <a:r>
              <a:rPr b="1" lang="en">
                <a:solidFill>
                  <a:srgbClr val="FFFFFF"/>
                </a:solidFill>
              </a:rPr>
              <a:t> of Classifiers Using Caret and CV</a:t>
            </a:r>
            <a:endParaRPr b="1">
              <a:solidFill>
                <a:srgbClr val="FFFFFF"/>
              </a:solidFill>
            </a:endParaRPr>
          </a:p>
        </p:txBody>
      </p:sp>
      <p:graphicFrame>
        <p:nvGraphicFramePr>
          <p:cNvPr id="219" name="Google Shape;219;p31"/>
          <p:cNvGraphicFramePr/>
          <p:nvPr/>
        </p:nvGraphicFramePr>
        <p:xfrm>
          <a:off x="239400" y="2057050"/>
          <a:ext cx="3000000" cy="3000000"/>
        </p:xfrm>
        <a:graphic>
          <a:graphicData uri="http://schemas.openxmlformats.org/drawingml/2006/table">
            <a:tbl>
              <a:tblPr>
                <a:noFill/>
                <a:tableStyleId>{10779BE9-0B23-4F49-B590-5FF62B3BDF46}</a:tableStyleId>
              </a:tblPr>
              <a:tblGrid>
                <a:gridCol w="1533525"/>
                <a:gridCol w="676275"/>
                <a:gridCol w="723900"/>
                <a:gridCol w="742950"/>
              </a:tblGrid>
              <a:tr h="266700">
                <a:tc gridSpan="4">
                  <a:txBody>
                    <a:bodyPr/>
                    <a:lstStyle/>
                    <a:p>
                      <a:pPr indent="0" lvl="0" marL="0" rtl="0" algn="ctr">
                        <a:spcBef>
                          <a:spcPts val="0"/>
                        </a:spcBef>
                        <a:spcAft>
                          <a:spcPts val="0"/>
                        </a:spcAft>
                        <a:buNone/>
                      </a:pPr>
                      <a:r>
                        <a:rPr b="1" lang="en" sz="1200"/>
                        <a:t>AGENT_PRESENT</a:t>
                      </a:r>
                      <a:endParaRPr b="1" sz="1200"/>
                    </a:p>
                  </a:txBody>
                  <a:tcPr marT="63500" marB="63500" marR="63500" marL="63500">
                    <a:solidFill>
                      <a:srgbClr val="EFEFEF"/>
                    </a:solidFill>
                  </a:tcPr>
                </a:tc>
                <a:tc hMerge="1"/>
                <a:tc hMerge="1"/>
                <a:tc hMerge="1"/>
              </a:tr>
              <a:tr h="12700">
                <a:tc>
                  <a:txBody>
                    <a:bodyPr/>
                    <a:lstStyle/>
                    <a:p>
                      <a:pPr indent="0" lvl="0" marL="0" rtl="0" algn="ctr">
                        <a:spcBef>
                          <a:spcPts val="0"/>
                        </a:spcBef>
                        <a:spcAft>
                          <a:spcPts val="0"/>
                        </a:spcAft>
                        <a:buNone/>
                      </a:pPr>
                      <a:r>
                        <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K-Fold</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LGOCV</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Boot</a:t>
                      </a:r>
                      <a:endParaRPr sz="1200"/>
                    </a:p>
                  </a:txBody>
                  <a:tcPr marT="63500" marB="63500" marR="63500" marL="63500">
                    <a:solidFill>
                      <a:srgbClr val="EFEFEF"/>
                    </a:solidFill>
                  </a:tcPr>
                </a:tc>
              </a:tr>
              <a:tr h="12700">
                <a:tc>
                  <a:txBody>
                    <a:bodyPr/>
                    <a:lstStyle/>
                    <a:p>
                      <a:pPr indent="0" lvl="0" marL="0" rtl="0" algn="l">
                        <a:spcBef>
                          <a:spcPts val="0"/>
                        </a:spcBef>
                        <a:spcAft>
                          <a:spcPts val="0"/>
                        </a:spcAft>
                        <a:buNone/>
                      </a:pPr>
                      <a:r>
                        <a:rPr lang="en" sz="1200"/>
                        <a:t>SVM</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61.91%</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62.2%</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62.7%</a:t>
                      </a:r>
                      <a:endParaRPr sz="1200"/>
                    </a:p>
                  </a:txBody>
                  <a:tcPr marT="63500" marB="63500" marR="63500" marL="63500">
                    <a:solidFill>
                      <a:srgbClr val="EFEFEF"/>
                    </a:solidFill>
                  </a:tcPr>
                </a:tc>
              </a:tr>
              <a:tr h="12700">
                <a:tc>
                  <a:txBody>
                    <a:bodyPr/>
                    <a:lstStyle/>
                    <a:p>
                      <a:pPr indent="0" lvl="0" marL="0" rtl="0" algn="l">
                        <a:spcBef>
                          <a:spcPts val="0"/>
                        </a:spcBef>
                        <a:spcAft>
                          <a:spcPts val="0"/>
                        </a:spcAft>
                        <a:buNone/>
                      </a:pPr>
                      <a:r>
                        <a:rPr lang="en" sz="1200"/>
                        <a:t>NaiveBayes</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62.82%</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61.75%</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62.05%</a:t>
                      </a:r>
                      <a:endParaRPr sz="1200"/>
                    </a:p>
                  </a:txBody>
                  <a:tcPr marT="63500" marB="63500" marR="63500" marL="63500">
                    <a:solidFill>
                      <a:srgbClr val="EFEFEF"/>
                    </a:solidFill>
                  </a:tcPr>
                </a:tc>
              </a:tr>
              <a:tr h="12700">
                <a:tc>
                  <a:txBody>
                    <a:bodyPr/>
                    <a:lstStyle/>
                    <a:p>
                      <a:pPr indent="0" lvl="0" marL="0" rtl="0" algn="l">
                        <a:spcBef>
                          <a:spcPts val="0"/>
                        </a:spcBef>
                        <a:spcAft>
                          <a:spcPts val="0"/>
                        </a:spcAft>
                        <a:buNone/>
                      </a:pPr>
                      <a:r>
                        <a:rPr lang="en" sz="1200"/>
                        <a:t>Decision Tree</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64.25%</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solidFill>
                            <a:srgbClr val="FFFFFF"/>
                          </a:solidFill>
                          <a:highlight>
                            <a:srgbClr val="38761D"/>
                          </a:highlight>
                        </a:rPr>
                        <a:t>65.25%</a:t>
                      </a:r>
                      <a:endParaRPr sz="1200">
                        <a:solidFill>
                          <a:srgbClr val="FFFFFF"/>
                        </a:solidFill>
                        <a:highlight>
                          <a:srgbClr val="38761D"/>
                        </a:highlight>
                      </a:endParaRPr>
                    </a:p>
                  </a:txBody>
                  <a:tcPr marT="63500" marB="63500" marR="63500" marL="63500">
                    <a:solidFill>
                      <a:srgbClr val="EFEFEF"/>
                    </a:solidFill>
                  </a:tcPr>
                </a:tc>
                <a:tc>
                  <a:txBody>
                    <a:bodyPr/>
                    <a:lstStyle/>
                    <a:p>
                      <a:pPr indent="0" lvl="0" marL="0" rtl="0" algn="ctr">
                        <a:spcBef>
                          <a:spcPts val="0"/>
                        </a:spcBef>
                        <a:spcAft>
                          <a:spcPts val="0"/>
                        </a:spcAft>
                        <a:buNone/>
                      </a:pPr>
                      <a:r>
                        <a:rPr lang="en" sz="1200"/>
                        <a:t>60.2%</a:t>
                      </a:r>
                      <a:endParaRPr sz="1200"/>
                    </a:p>
                  </a:txBody>
                  <a:tcPr marT="63500" marB="63500" marR="63500" marL="63500">
                    <a:solidFill>
                      <a:srgbClr val="EFEFEF"/>
                    </a:solidFill>
                  </a:tcPr>
                </a:tc>
              </a:tr>
              <a:tr h="12700">
                <a:tc>
                  <a:txBody>
                    <a:bodyPr/>
                    <a:lstStyle/>
                    <a:p>
                      <a:pPr indent="0" lvl="0" marL="0" rtl="0" algn="l">
                        <a:spcBef>
                          <a:spcPts val="0"/>
                        </a:spcBef>
                        <a:spcAft>
                          <a:spcPts val="0"/>
                        </a:spcAft>
                        <a:buNone/>
                      </a:pPr>
                      <a:r>
                        <a:rPr lang="en" sz="1200"/>
                        <a:t>Logistic Regression</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60.88%</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58%</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61.65%</a:t>
                      </a:r>
                      <a:endParaRPr sz="1200"/>
                    </a:p>
                  </a:txBody>
                  <a:tcPr marT="63500" marB="63500" marR="63500" marL="63500">
                    <a:solidFill>
                      <a:srgbClr val="EFEFEF"/>
                    </a:solidFill>
                  </a:tcPr>
                </a:tc>
              </a:tr>
            </a:tbl>
          </a:graphicData>
        </a:graphic>
      </p:graphicFrame>
      <p:graphicFrame>
        <p:nvGraphicFramePr>
          <p:cNvPr id="220" name="Google Shape;220;p31"/>
          <p:cNvGraphicFramePr/>
          <p:nvPr/>
        </p:nvGraphicFramePr>
        <p:xfrm>
          <a:off x="4494650" y="2057050"/>
          <a:ext cx="3000000" cy="3000000"/>
        </p:xfrm>
        <a:graphic>
          <a:graphicData uri="http://schemas.openxmlformats.org/drawingml/2006/table">
            <a:tbl>
              <a:tblPr>
                <a:noFill/>
                <a:tableStyleId>{10779BE9-0B23-4F49-B590-5FF62B3BDF46}</a:tableStyleId>
              </a:tblPr>
              <a:tblGrid>
                <a:gridCol w="1645000"/>
                <a:gridCol w="725450"/>
                <a:gridCol w="776525"/>
                <a:gridCol w="633475"/>
              </a:tblGrid>
              <a:tr h="266700">
                <a:tc gridSpan="4">
                  <a:txBody>
                    <a:bodyPr/>
                    <a:lstStyle/>
                    <a:p>
                      <a:pPr indent="0" lvl="0" marL="0" rtl="0" algn="ctr">
                        <a:spcBef>
                          <a:spcPts val="0"/>
                        </a:spcBef>
                        <a:spcAft>
                          <a:spcPts val="0"/>
                        </a:spcAft>
                        <a:buNone/>
                      </a:pPr>
                      <a:r>
                        <a:rPr b="1" lang="en" sz="1200"/>
                        <a:t>CASE_STATUS</a:t>
                      </a:r>
                      <a:endParaRPr b="1" sz="1200"/>
                    </a:p>
                  </a:txBody>
                  <a:tcPr marT="63500" marB="63500" marR="63500" marL="63500">
                    <a:solidFill>
                      <a:srgbClr val="EFEFEF"/>
                    </a:solidFill>
                  </a:tcPr>
                </a:tc>
                <a:tc hMerge="1"/>
                <a:tc hMerge="1"/>
                <a:tc hMerge="1"/>
              </a:tr>
              <a:tr h="309875">
                <a:tc>
                  <a:txBody>
                    <a:bodyPr/>
                    <a:lstStyle/>
                    <a:p>
                      <a:pPr indent="0" lvl="0" marL="0" rtl="0" algn="ctr">
                        <a:spcBef>
                          <a:spcPts val="0"/>
                        </a:spcBef>
                        <a:spcAft>
                          <a:spcPts val="0"/>
                        </a:spcAft>
                        <a:buNone/>
                      </a:pPr>
                      <a:r>
                        <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K-Fold</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LGOCV</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boot</a:t>
                      </a:r>
                      <a:endParaRPr sz="1200"/>
                    </a:p>
                  </a:txBody>
                  <a:tcPr marT="63500" marB="63500" marR="63500" marL="63500">
                    <a:solidFill>
                      <a:srgbClr val="EFEFEF"/>
                    </a:solidFill>
                  </a:tcPr>
                </a:tc>
              </a:tr>
              <a:tr h="12700">
                <a:tc>
                  <a:txBody>
                    <a:bodyPr/>
                    <a:lstStyle/>
                    <a:p>
                      <a:pPr indent="0" lvl="0" marL="0" rtl="0" algn="l">
                        <a:spcBef>
                          <a:spcPts val="0"/>
                        </a:spcBef>
                        <a:spcAft>
                          <a:spcPts val="0"/>
                        </a:spcAft>
                        <a:buNone/>
                      </a:pPr>
                      <a:r>
                        <a:rPr lang="en" sz="1200"/>
                        <a:t>SVM</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97.7%</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97.1%</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98%</a:t>
                      </a:r>
                      <a:endParaRPr sz="1200"/>
                    </a:p>
                  </a:txBody>
                  <a:tcPr marT="63500" marB="63500" marR="63500" marL="63500">
                    <a:solidFill>
                      <a:srgbClr val="EFEFEF"/>
                    </a:solidFill>
                  </a:tcPr>
                </a:tc>
              </a:tr>
              <a:tr h="12700">
                <a:tc>
                  <a:txBody>
                    <a:bodyPr/>
                    <a:lstStyle/>
                    <a:p>
                      <a:pPr indent="0" lvl="0" marL="0" rtl="0" algn="l">
                        <a:spcBef>
                          <a:spcPts val="0"/>
                        </a:spcBef>
                        <a:spcAft>
                          <a:spcPts val="0"/>
                        </a:spcAft>
                        <a:buNone/>
                      </a:pPr>
                      <a:r>
                        <a:rPr lang="en" sz="1200"/>
                        <a:t>NaiveBayes</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97.8%</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97.3</a:t>
                      </a:r>
                      <a:endParaRPr sz="1200"/>
                    </a:p>
                  </a:txBody>
                  <a:tcPr marT="63500" marB="63500" marR="63500" marL="63500">
                    <a:lnB cap="flat" cmpd="sng" w="1270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200"/>
                        <a:t>97.8%</a:t>
                      </a:r>
                      <a:endParaRPr sz="1200"/>
                    </a:p>
                  </a:txBody>
                  <a:tcPr marT="63500" marB="63500" marR="63500" marL="63500">
                    <a:solidFill>
                      <a:srgbClr val="EFEFEF"/>
                    </a:solidFill>
                  </a:tcPr>
                </a:tc>
              </a:tr>
              <a:tr h="12700">
                <a:tc>
                  <a:txBody>
                    <a:bodyPr/>
                    <a:lstStyle/>
                    <a:p>
                      <a:pPr indent="0" lvl="0" marL="0" rtl="0" algn="l">
                        <a:spcBef>
                          <a:spcPts val="0"/>
                        </a:spcBef>
                        <a:spcAft>
                          <a:spcPts val="0"/>
                        </a:spcAft>
                        <a:buNone/>
                      </a:pPr>
                      <a:r>
                        <a:rPr lang="en" sz="1200"/>
                        <a:t>Decision Tree</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97.6%</a:t>
                      </a:r>
                      <a:endParaRPr sz="1200"/>
                    </a:p>
                  </a:txBody>
                  <a:tcPr marT="63500" marB="63500" marR="63500" marL="63500">
                    <a:lnR cap="flat" cmpd="sng" w="12700">
                      <a:solidFill>
                        <a:srgbClr val="FFFFFF"/>
                      </a:solidFill>
                      <a:prstDash val="solid"/>
                      <a:round/>
                      <a:headEnd len="sm" w="sm" type="none"/>
                      <a:tailEnd len="sm" w="sm" type="none"/>
                    </a:lnR>
                    <a:solidFill>
                      <a:srgbClr val="EFEFEF"/>
                    </a:solidFill>
                  </a:tcPr>
                </a:tc>
                <a:tc>
                  <a:txBody>
                    <a:bodyPr/>
                    <a:lstStyle/>
                    <a:p>
                      <a:pPr indent="0" lvl="0" marL="0" rtl="0" algn="ctr">
                        <a:spcBef>
                          <a:spcPts val="0"/>
                        </a:spcBef>
                        <a:spcAft>
                          <a:spcPts val="0"/>
                        </a:spcAft>
                        <a:buNone/>
                      </a:pPr>
                      <a:r>
                        <a:rPr lang="en" sz="1200">
                          <a:solidFill>
                            <a:srgbClr val="FFFFFF"/>
                          </a:solidFill>
                        </a:rPr>
                        <a:t>98.1%</a:t>
                      </a:r>
                      <a:endParaRPr sz="12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200"/>
                        <a:t>96.5%</a:t>
                      </a:r>
                      <a:endParaRPr sz="1200"/>
                    </a:p>
                  </a:txBody>
                  <a:tcPr marT="63500" marB="63500" marR="63500" marL="63500">
                    <a:lnL cap="flat" cmpd="sng" w="12700">
                      <a:solidFill>
                        <a:srgbClr val="FFFFFF"/>
                      </a:solidFill>
                      <a:prstDash val="solid"/>
                      <a:round/>
                      <a:headEnd len="sm" w="sm" type="none"/>
                      <a:tailEnd len="sm" w="sm" type="none"/>
                    </a:lnL>
                    <a:solidFill>
                      <a:srgbClr val="EFEFEF"/>
                    </a:solidFill>
                  </a:tcPr>
                </a:tc>
              </a:tr>
              <a:tr h="12700">
                <a:tc>
                  <a:txBody>
                    <a:bodyPr/>
                    <a:lstStyle/>
                    <a:p>
                      <a:pPr indent="0" lvl="0" marL="0" rtl="0" algn="l">
                        <a:spcBef>
                          <a:spcPts val="0"/>
                        </a:spcBef>
                        <a:spcAft>
                          <a:spcPts val="0"/>
                        </a:spcAft>
                        <a:buNone/>
                      </a:pPr>
                      <a:r>
                        <a:rPr lang="en" sz="1200"/>
                        <a:t>Logistic Regression</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97.6%</a:t>
                      </a:r>
                      <a:endParaRPr sz="1200"/>
                    </a:p>
                  </a:txBody>
                  <a:tcPr marT="63500" marB="63500" marR="63500" marL="63500">
                    <a:solidFill>
                      <a:srgbClr val="EFEFEF"/>
                    </a:solidFill>
                  </a:tcPr>
                </a:tc>
                <a:tc>
                  <a:txBody>
                    <a:bodyPr/>
                    <a:lstStyle/>
                    <a:p>
                      <a:pPr indent="0" lvl="0" marL="0" rtl="0" algn="ctr">
                        <a:spcBef>
                          <a:spcPts val="0"/>
                        </a:spcBef>
                        <a:spcAft>
                          <a:spcPts val="0"/>
                        </a:spcAft>
                        <a:buNone/>
                      </a:pPr>
                      <a:r>
                        <a:rPr lang="en" sz="1200"/>
                        <a:t>96.1%</a:t>
                      </a:r>
                      <a:endParaRPr sz="1200"/>
                    </a:p>
                  </a:txBody>
                  <a:tcPr marT="63500" marB="63500" marR="63500" marL="63500">
                    <a:lnT cap="flat" cmpd="sng" w="12700">
                      <a:solidFill>
                        <a:srgbClr val="FFFFFF"/>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 sz="1200"/>
                        <a:t>97%</a:t>
                      </a:r>
                      <a:endParaRPr sz="1200"/>
                    </a:p>
                  </a:txBody>
                  <a:tcPr marT="63500" marB="63500" marR="63500" marL="63500">
                    <a:solidFill>
                      <a:srgbClr val="EFEFE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63" name="Google Shape;63;p14"/>
          <p:cNvSpPr txBox="1"/>
          <p:nvPr>
            <p:ph type="title"/>
          </p:nvPr>
        </p:nvSpPr>
        <p:spPr>
          <a:xfrm>
            <a:off x="2726325" y="426500"/>
            <a:ext cx="5213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FFFFFF"/>
                </a:solidFill>
              </a:rPr>
              <a:t>Research Questions</a:t>
            </a:r>
            <a:endParaRPr b="1">
              <a:solidFill>
                <a:srgbClr val="FFFFFF"/>
              </a:solidFill>
            </a:endParaRPr>
          </a:p>
        </p:txBody>
      </p:sp>
      <p:sp>
        <p:nvSpPr>
          <p:cNvPr id="64" name="Google Shape;64;p14"/>
          <p:cNvSpPr txBox="1"/>
          <p:nvPr>
            <p:ph idx="1" type="body"/>
          </p:nvPr>
        </p:nvSpPr>
        <p:spPr>
          <a:xfrm>
            <a:off x="156575" y="1358450"/>
            <a:ext cx="4955400" cy="3495600"/>
          </a:xfrm>
          <a:prstGeom prst="rect">
            <a:avLst/>
          </a:prstGeom>
          <a:noFill/>
          <a:ln>
            <a:noFill/>
          </a:ln>
        </p:spPr>
        <p:txBody>
          <a:bodyPr anchorCtr="0" anchor="t" bIns="91425" lIns="91425" spcFirstLastPara="1" rIns="91425" wrap="square" tIns="91425">
            <a:noAutofit/>
          </a:bodyPr>
          <a:lstStyle/>
          <a:p>
            <a:pPr indent="-342900" lvl="0" marL="457200" marR="228600" rtl="0" algn="just">
              <a:lnSpc>
                <a:spcPct val="100000"/>
              </a:lnSpc>
              <a:spcBef>
                <a:spcPts val="1056"/>
              </a:spcBef>
              <a:spcAft>
                <a:spcPts val="0"/>
              </a:spcAft>
              <a:buClr>
                <a:srgbClr val="FFFFFF"/>
              </a:buClr>
              <a:buSzPts val="1800"/>
              <a:buFont typeface="AppleSystemUIFont"/>
              <a:buChar char="●"/>
            </a:pPr>
            <a:r>
              <a:rPr lang="en">
                <a:solidFill>
                  <a:srgbClr val="FFFFFF"/>
                </a:solidFill>
              </a:rPr>
              <a:t>Predict the </a:t>
            </a:r>
            <a:r>
              <a:rPr b="1" lang="en">
                <a:solidFill>
                  <a:srgbClr val="FFFFFF"/>
                </a:solidFill>
              </a:rPr>
              <a:t>time duration in days</a:t>
            </a:r>
            <a:r>
              <a:rPr lang="en">
                <a:solidFill>
                  <a:srgbClr val="FFFFFF"/>
                </a:solidFill>
              </a:rPr>
              <a:t> it takes for a case to be certified or denied</a:t>
            </a:r>
            <a:r>
              <a:rPr b="1" lang="en">
                <a:solidFill>
                  <a:srgbClr val="FFFFFF"/>
                </a:solidFill>
              </a:rPr>
              <a:t> </a:t>
            </a:r>
            <a:endParaRPr b="1">
              <a:solidFill>
                <a:srgbClr val="FFFFFF"/>
              </a:solidFill>
            </a:endParaRPr>
          </a:p>
          <a:p>
            <a:pPr indent="-342900" lvl="0" marL="457200" marR="228600" rtl="0" algn="just">
              <a:lnSpc>
                <a:spcPct val="100000"/>
              </a:lnSpc>
              <a:spcBef>
                <a:spcPts val="0"/>
              </a:spcBef>
              <a:spcAft>
                <a:spcPts val="0"/>
              </a:spcAft>
              <a:buClr>
                <a:srgbClr val="FFFFFF"/>
              </a:buClr>
              <a:buSzPts val="1800"/>
              <a:buFont typeface="AppleSystemUIFont"/>
              <a:buChar char="●"/>
            </a:pPr>
            <a:r>
              <a:rPr lang="en">
                <a:solidFill>
                  <a:srgbClr val="FFFFFF"/>
                </a:solidFill>
              </a:rPr>
              <a:t>Predict the </a:t>
            </a:r>
            <a:r>
              <a:rPr b="1" lang="en">
                <a:solidFill>
                  <a:srgbClr val="FFFFFF"/>
                </a:solidFill>
              </a:rPr>
              <a:t>case decision</a:t>
            </a:r>
            <a:endParaRPr b="1">
              <a:solidFill>
                <a:srgbClr val="FFFFFF"/>
              </a:solidFill>
            </a:endParaRPr>
          </a:p>
          <a:p>
            <a:pPr indent="-342900" lvl="0" marL="457200" marR="228600" rtl="0" algn="just">
              <a:lnSpc>
                <a:spcPct val="100000"/>
              </a:lnSpc>
              <a:spcBef>
                <a:spcPts val="0"/>
              </a:spcBef>
              <a:spcAft>
                <a:spcPts val="0"/>
              </a:spcAft>
              <a:buClr>
                <a:srgbClr val="FFFFFF"/>
              </a:buClr>
              <a:buSzPts val="1800"/>
              <a:buFont typeface="AppleSystemUIFont"/>
              <a:buChar char="●"/>
            </a:pPr>
            <a:r>
              <a:rPr lang="en">
                <a:solidFill>
                  <a:srgbClr val="FFFFFF"/>
                </a:solidFill>
              </a:rPr>
              <a:t>Predict whether the </a:t>
            </a:r>
            <a:r>
              <a:rPr b="1" lang="en">
                <a:solidFill>
                  <a:srgbClr val="FFFFFF"/>
                </a:solidFill>
              </a:rPr>
              <a:t>agent is present</a:t>
            </a:r>
            <a:r>
              <a:rPr lang="en">
                <a:solidFill>
                  <a:srgbClr val="FFFFFF"/>
                </a:solidFill>
              </a:rPr>
              <a:t> or not for the case </a:t>
            </a:r>
            <a:endParaRPr>
              <a:solidFill>
                <a:srgbClr val="FFFFFF"/>
              </a:solidFill>
            </a:endParaRPr>
          </a:p>
          <a:p>
            <a:pPr indent="-342900" lvl="0" marL="457200" marR="228600" rtl="0" algn="just">
              <a:lnSpc>
                <a:spcPct val="100000"/>
              </a:lnSpc>
              <a:spcBef>
                <a:spcPts val="0"/>
              </a:spcBef>
              <a:spcAft>
                <a:spcPts val="0"/>
              </a:spcAft>
              <a:buClr>
                <a:srgbClr val="FFFFFF"/>
              </a:buClr>
              <a:buSzPts val="1800"/>
              <a:buFont typeface="AppleSystemUIFont"/>
              <a:buChar char="●"/>
            </a:pPr>
            <a:r>
              <a:rPr lang="en">
                <a:solidFill>
                  <a:srgbClr val="FFFFFF"/>
                </a:solidFill>
              </a:rPr>
              <a:t>Predict </a:t>
            </a:r>
            <a:r>
              <a:rPr b="1" lang="en">
                <a:solidFill>
                  <a:srgbClr val="FFFFFF"/>
                </a:solidFill>
              </a:rPr>
              <a:t>Threshold Hourly Salary </a:t>
            </a:r>
            <a:r>
              <a:rPr lang="en">
                <a:solidFill>
                  <a:srgbClr val="FFFFFF"/>
                </a:solidFill>
              </a:rPr>
              <a:t>based on Employee hourly salary and Occupation</a:t>
            </a:r>
            <a:endParaRPr b="1">
              <a:solidFill>
                <a:srgbClr val="FFFFFF"/>
              </a:solidFill>
            </a:endParaRPr>
          </a:p>
        </p:txBody>
      </p:sp>
      <p:pic>
        <p:nvPicPr>
          <p:cNvPr id="65" name="Google Shape;65;p14"/>
          <p:cNvPicPr preferRelativeResize="0"/>
          <p:nvPr/>
        </p:nvPicPr>
        <p:blipFill>
          <a:blip r:embed="rId4">
            <a:alphaModFix/>
          </a:blip>
          <a:stretch>
            <a:fillRect/>
          </a:stretch>
        </p:blipFill>
        <p:spPr>
          <a:xfrm>
            <a:off x="5225475" y="1746225"/>
            <a:ext cx="3808801" cy="2245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27" name="Google Shape;227;p32"/>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228" name="Google Shape;228;p32"/>
          <p:cNvSpPr txBox="1"/>
          <p:nvPr>
            <p:ph idx="4294967295" type="title"/>
          </p:nvPr>
        </p:nvSpPr>
        <p:spPr>
          <a:xfrm>
            <a:off x="160800" y="2224475"/>
            <a:ext cx="8822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4900">
                <a:solidFill>
                  <a:srgbClr val="FFFFFF"/>
                </a:solidFill>
              </a:rPr>
              <a:t>Thank </a:t>
            </a:r>
            <a:r>
              <a:rPr b="1" lang="en" sz="4900">
                <a:solidFill>
                  <a:srgbClr val="FFFFFF"/>
                </a:solidFill>
              </a:rPr>
              <a:t>y</a:t>
            </a:r>
            <a:r>
              <a:rPr b="1" lang="en" sz="4900">
                <a:solidFill>
                  <a:srgbClr val="FFFFFF"/>
                </a:solidFill>
              </a:rPr>
              <a:t>ou!</a:t>
            </a:r>
            <a:endParaRPr b="1" sz="49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71" name="Google Shape;71;p15"/>
          <p:cNvSpPr txBox="1"/>
          <p:nvPr>
            <p:ph type="title"/>
          </p:nvPr>
        </p:nvSpPr>
        <p:spPr>
          <a:xfrm>
            <a:off x="2612550" y="111025"/>
            <a:ext cx="3918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FFFFFF"/>
                </a:solidFill>
              </a:rPr>
              <a:t>1. SVM</a:t>
            </a:r>
            <a:endParaRPr b="1">
              <a:solidFill>
                <a:srgbClr val="FFFFFF"/>
              </a:solidFill>
            </a:endParaRPr>
          </a:p>
        </p:txBody>
      </p:sp>
      <p:sp>
        <p:nvSpPr>
          <p:cNvPr id="72" name="Google Shape;72;p15"/>
          <p:cNvSpPr txBox="1"/>
          <p:nvPr>
            <p:ph idx="1" type="body"/>
          </p:nvPr>
        </p:nvSpPr>
        <p:spPr>
          <a:xfrm>
            <a:off x="416750" y="1301588"/>
            <a:ext cx="5067300" cy="3249000"/>
          </a:xfrm>
          <a:prstGeom prst="rect">
            <a:avLst/>
          </a:prstGeom>
          <a:noFill/>
          <a:ln>
            <a:noFill/>
          </a:ln>
        </p:spPr>
        <p:txBody>
          <a:bodyPr anchorCtr="0" anchor="t" bIns="91425" lIns="91425" spcFirstLastPara="1" rIns="91425" wrap="square" tIns="91425">
            <a:noAutofit/>
          </a:bodyPr>
          <a:lstStyle/>
          <a:p>
            <a:pPr indent="0" lvl="0" marL="457200" marR="228600" rtl="0" algn="l">
              <a:lnSpc>
                <a:spcPct val="100000"/>
              </a:lnSpc>
              <a:spcBef>
                <a:spcPts val="1056"/>
              </a:spcBef>
              <a:spcAft>
                <a:spcPts val="0"/>
              </a:spcAft>
              <a:buNone/>
            </a:pPr>
            <a:r>
              <a:rPr lang="en">
                <a:solidFill>
                  <a:srgbClr val="FFFFFF"/>
                </a:solidFill>
              </a:rPr>
              <a:t>Questions Answered:</a:t>
            </a:r>
            <a:endParaRPr>
              <a:solidFill>
                <a:srgbClr val="FFFFFF"/>
              </a:solidFill>
            </a:endParaRPr>
          </a:p>
          <a:p>
            <a:pPr indent="-342900" lvl="0" marL="457200" marR="228600" rtl="0" algn="l">
              <a:lnSpc>
                <a:spcPct val="100000"/>
              </a:lnSpc>
              <a:spcBef>
                <a:spcPts val="1600"/>
              </a:spcBef>
              <a:spcAft>
                <a:spcPts val="0"/>
              </a:spcAft>
              <a:buClr>
                <a:srgbClr val="FFFFFF"/>
              </a:buClr>
              <a:buSzPts val="1800"/>
              <a:buChar char="●"/>
            </a:pPr>
            <a:r>
              <a:rPr lang="en">
                <a:solidFill>
                  <a:srgbClr val="FFFFFF"/>
                </a:solidFill>
              </a:rPr>
              <a:t>Predict the Case Status (Binary)</a:t>
            </a:r>
            <a:endParaRPr>
              <a:solidFill>
                <a:srgbClr val="FFFFFF"/>
              </a:solidFill>
            </a:endParaRPr>
          </a:p>
          <a:p>
            <a:pPr indent="-342900" lvl="0" marL="457200" marR="228600" rtl="0" algn="l">
              <a:lnSpc>
                <a:spcPct val="100000"/>
              </a:lnSpc>
              <a:spcBef>
                <a:spcPts val="0"/>
              </a:spcBef>
              <a:spcAft>
                <a:spcPts val="0"/>
              </a:spcAft>
              <a:buClr>
                <a:srgbClr val="FFFFFF"/>
              </a:buClr>
              <a:buSzPts val="1800"/>
              <a:buChar char="●"/>
            </a:pPr>
            <a:r>
              <a:rPr lang="en">
                <a:solidFill>
                  <a:srgbClr val="FFFFFF"/>
                </a:solidFill>
              </a:rPr>
              <a:t>Predict if the Agent is present or not (Binary)</a:t>
            </a:r>
            <a:endParaRPr>
              <a:solidFill>
                <a:srgbClr val="FFFFFF"/>
              </a:solidFill>
            </a:endParaRPr>
          </a:p>
          <a:p>
            <a:pPr indent="-342900" lvl="0" marL="457200" marR="228600" rtl="0" algn="l">
              <a:lnSpc>
                <a:spcPct val="100000"/>
              </a:lnSpc>
              <a:spcBef>
                <a:spcPts val="0"/>
              </a:spcBef>
              <a:spcAft>
                <a:spcPts val="0"/>
              </a:spcAft>
              <a:buClr>
                <a:srgbClr val="FFFFFF"/>
              </a:buClr>
              <a:buSzPts val="1800"/>
              <a:buChar char="●"/>
            </a:pPr>
            <a:r>
              <a:rPr lang="en">
                <a:solidFill>
                  <a:srgbClr val="FFFFFF"/>
                </a:solidFill>
              </a:rPr>
              <a:t>Predict the duration (Multiclass)</a:t>
            </a:r>
            <a:endParaRPr>
              <a:solidFill>
                <a:srgbClr val="FFFFFF"/>
              </a:solidFill>
            </a:endParaRPr>
          </a:p>
          <a:p>
            <a:pPr indent="0" lvl="0" marL="457200" marR="228600" rtl="0" algn="l">
              <a:lnSpc>
                <a:spcPct val="100000"/>
              </a:lnSpc>
              <a:spcBef>
                <a:spcPts val="1600"/>
              </a:spcBef>
              <a:spcAft>
                <a:spcPts val="1600"/>
              </a:spcAft>
              <a:buNone/>
            </a:pPr>
            <a:r>
              <a:t/>
            </a:r>
            <a:endParaRPr>
              <a:solidFill>
                <a:srgbClr val="FFFFFF"/>
              </a:solidFill>
            </a:endParaRPr>
          </a:p>
        </p:txBody>
      </p:sp>
      <p:pic>
        <p:nvPicPr>
          <p:cNvPr id="73" name="Google Shape;73;p15"/>
          <p:cNvPicPr preferRelativeResize="0"/>
          <p:nvPr/>
        </p:nvPicPr>
        <p:blipFill>
          <a:blip r:embed="rId4">
            <a:alphaModFix/>
          </a:blip>
          <a:stretch>
            <a:fillRect/>
          </a:stretch>
        </p:blipFill>
        <p:spPr>
          <a:xfrm>
            <a:off x="4630950" y="1179175"/>
            <a:ext cx="4414724" cy="2958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6"/>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79" name="Google Shape;79;p16"/>
          <p:cNvSpPr txBox="1"/>
          <p:nvPr>
            <p:ph type="title"/>
          </p:nvPr>
        </p:nvSpPr>
        <p:spPr>
          <a:xfrm>
            <a:off x="1556550" y="439125"/>
            <a:ext cx="603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FFFFFF"/>
                </a:solidFill>
              </a:rPr>
              <a:t>1a. Predicting the Case Status</a:t>
            </a:r>
            <a:endParaRPr b="1">
              <a:solidFill>
                <a:srgbClr val="FFFFFF"/>
              </a:solidFill>
            </a:endParaRPr>
          </a:p>
        </p:txBody>
      </p:sp>
      <p:sp>
        <p:nvSpPr>
          <p:cNvPr id="80" name="Google Shape;80;p16"/>
          <p:cNvSpPr txBox="1"/>
          <p:nvPr>
            <p:ph idx="1" type="body"/>
          </p:nvPr>
        </p:nvSpPr>
        <p:spPr>
          <a:xfrm>
            <a:off x="156575" y="1307625"/>
            <a:ext cx="1990200" cy="980100"/>
          </a:xfrm>
          <a:prstGeom prst="rect">
            <a:avLst/>
          </a:prstGeom>
          <a:noFill/>
          <a:ln>
            <a:noFill/>
          </a:ln>
        </p:spPr>
        <p:txBody>
          <a:bodyPr anchorCtr="0" anchor="t" bIns="91425" lIns="91425" spcFirstLastPara="1" rIns="91425" wrap="square" tIns="91425">
            <a:noAutofit/>
          </a:bodyPr>
          <a:lstStyle/>
          <a:p>
            <a:pPr indent="-342900" lvl="0" marL="457200" marR="228600" rtl="0" algn="just">
              <a:lnSpc>
                <a:spcPct val="100000"/>
              </a:lnSpc>
              <a:spcBef>
                <a:spcPts val="1056"/>
              </a:spcBef>
              <a:spcAft>
                <a:spcPts val="0"/>
              </a:spcAft>
              <a:buClr>
                <a:srgbClr val="FFFFFF"/>
              </a:buClr>
              <a:buSzPts val="1800"/>
              <a:buFont typeface="AppleSystemUIFont"/>
              <a:buChar char="●"/>
            </a:pPr>
            <a:r>
              <a:rPr lang="en">
                <a:solidFill>
                  <a:srgbClr val="FFFFFF"/>
                </a:solidFill>
              </a:rPr>
              <a:t>Linear Model</a:t>
            </a:r>
            <a:endParaRPr b="1">
              <a:solidFill>
                <a:srgbClr val="FFFFFF"/>
              </a:solidFill>
            </a:endParaRPr>
          </a:p>
        </p:txBody>
      </p:sp>
      <p:pic>
        <p:nvPicPr>
          <p:cNvPr id="81" name="Google Shape;81;p16"/>
          <p:cNvPicPr preferRelativeResize="0"/>
          <p:nvPr/>
        </p:nvPicPr>
        <p:blipFill>
          <a:blip r:embed="rId4">
            <a:alphaModFix/>
          </a:blip>
          <a:stretch>
            <a:fillRect/>
          </a:stretch>
        </p:blipFill>
        <p:spPr>
          <a:xfrm>
            <a:off x="5716975" y="1999288"/>
            <a:ext cx="3144500" cy="1853590"/>
          </a:xfrm>
          <a:prstGeom prst="rect">
            <a:avLst/>
          </a:prstGeom>
          <a:noFill/>
          <a:ln>
            <a:noFill/>
          </a:ln>
        </p:spPr>
      </p:pic>
      <p:sp>
        <p:nvSpPr>
          <p:cNvPr id="82" name="Google Shape;82;p16"/>
          <p:cNvSpPr txBox="1"/>
          <p:nvPr>
            <p:ph idx="1" type="body"/>
          </p:nvPr>
        </p:nvSpPr>
        <p:spPr>
          <a:xfrm>
            <a:off x="2880725" y="1307625"/>
            <a:ext cx="1990200" cy="1022400"/>
          </a:xfrm>
          <a:prstGeom prst="rect">
            <a:avLst/>
          </a:prstGeom>
          <a:noFill/>
          <a:ln>
            <a:noFill/>
          </a:ln>
        </p:spPr>
        <p:txBody>
          <a:bodyPr anchorCtr="0" anchor="t" bIns="91425" lIns="91425" spcFirstLastPara="1" rIns="91425" wrap="square" tIns="91425">
            <a:noAutofit/>
          </a:bodyPr>
          <a:lstStyle/>
          <a:p>
            <a:pPr indent="-342900" lvl="0" marL="457200" marR="228600" rtl="0" algn="just">
              <a:lnSpc>
                <a:spcPct val="100000"/>
              </a:lnSpc>
              <a:spcBef>
                <a:spcPts val="1056"/>
              </a:spcBef>
              <a:spcAft>
                <a:spcPts val="0"/>
              </a:spcAft>
              <a:buClr>
                <a:srgbClr val="FFFFFF"/>
              </a:buClr>
              <a:buSzPts val="1800"/>
              <a:buFont typeface="AppleSystemUIFont"/>
              <a:buChar char="●"/>
            </a:pPr>
            <a:r>
              <a:rPr lang="en">
                <a:solidFill>
                  <a:srgbClr val="FFFFFF"/>
                </a:solidFill>
              </a:rPr>
              <a:t>Non Linear Model</a:t>
            </a:r>
            <a:endParaRPr b="1">
              <a:solidFill>
                <a:srgbClr val="FFFFFF"/>
              </a:solidFill>
            </a:endParaRPr>
          </a:p>
        </p:txBody>
      </p:sp>
      <p:sp>
        <p:nvSpPr>
          <p:cNvPr id="83" name="Google Shape;83;p16"/>
          <p:cNvSpPr txBox="1"/>
          <p:nvPr>
            <p:ph idx="1" type="body"/>
          </p:nvPr>
        </p:nvSpPr>
        <p:spPr>
          <a:xfrm>
            <a:off x="54925" y="3991392"/>
            <a:ext cx="1990200" cy="1141500"/>
          </a:xfrm>
          <a:prstGeom prst="rect">
            <a:avLst/>
          </a:prstGeom>
          <a:noFill/>
          <a:ln>
            <a:noFill/>
          </a:ln>
        </p:spPr>
        <p:txBody>
          <a:bodyPr anchorCtr="0" anchor="t" bIns="91425" lIns="91425" spcFirstLastPara="1" rIns="91425" wrap="square" tIns="91425">
            <a:noAutofit/>
          </a:bodyPr>
          <a:lstStyle/>
          <a:p>
            <a:pPr indent="0" lvl="0" marL="457200" marR="228600" rtl="0" algn="just">
              <a:lnSpc>
                <a:spcPct val="100000"/>
              </a:lnSpc>
              <a:spcBef>
                <a:spcPts val="1056"/>
              </a:spcBef>
              <a:spcAft>
                <a:spcPts val="1600"/>
              </a:spcAft>
              <a:buNone/>
            </a:pPr>
            <a:r>
              <a:rPr lang="en">
                <a:solidFill>
                  <a:srgbClr val="FFFFFF"/>
                </a:solidFill>
              </a:rPr>
              <a:t>Accuracy: 98.05%</a:t>
            </a:r>
            <a:endParaRPr b="1">
              <a:solidFill>
                <a:srgbClr val="FFFFFF"/>
              </a:solidFill>
            </a:endParaRPr>
          </a:p>
        </p:txBody>
      </p:sp>
      <p:graphicFrame>
        <p:nvGraphicFramePr>
          <p:cNvPr id="84" name="Google Shape;84;p16"/>
          <p:cNvGraphicFramePr/>
          <p:nvPr/>
        </p:nvGraphicFramePr>
        <p:xfrm>
          <a:off x="3110200" y="2535513"/>
          <a:ext cx="3000000" cy="3000000"/>
        </p:xfrm>
        <a:graphic>
          <a:graphicData uri="http://schemas.openxmlformats.org/drawingml/2006/table">
            <a:tbl>
              <a:tblPr>
                <a:noFill/>
                <a:tableStyleId>{10779BE9-0B23-4F49-B590-5FF62B3BDF46}</a:tableStyleId>
              </a:tblPr>
              <a:tblGrid>
                <a:gridCol w="933450"/>
                <a:gridCol w="781050"/>
              </a:tblGrid>
              <a:tr h="314325">
                <a:tc gridSpan="2">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Agreement</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hMerge="1"/>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FALSE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TRUE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357</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19643</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bl>
          </a:graphicData>
        </a:graphic>
      </p:graphicFrame>
      <p:graphicFrame>
        <p:nvGraphicFramePr>
          <p:cNvPr id="85" name="Google Shape;85;p16"/>
          <p:cNvGraphicFramePr/>
          <p:nvPr/>
        </p:nvGraphicFramePr>
        <p:xfrm>
          <a:off x="330625" y="2583525"/>
          <a:ext cx="3000000" cy="3000000"/>
        </p:xfrm>
        <a:graphic>
          <a:graphicData uri="http://schemas.openxmlformats.org/drawingml/2006/table">
            <a:tbl>
              <a:tblPr>
                <a:noFill/>
                <a:tableStyleId>{10779BE9-0B23-4F49-B590-5FF62B3BDF46}</a:tableStyleId>
              </a:tblPr>
              <a:tblGrid>
                <a:gridCol w="933450"/>
                <a:gridCol w="781050"/>
              </a:tblGrid>
              <a:tr h="314325">
                <a:tc gridSpan="2">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Agreement</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hMerge="1"/>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FALSE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TRUE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389</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19611</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bl>
          </a:graphicData>
        </a:graphic>
      </p:graphicFrame>
      <p:sp>
        <p:nvSpPr>
          <p:cNvPr id="86" name="Google Shape;86;p16"/>
          <p:cNvSpPr txBox="1"/>
          <p:nvPr>
            <p:ph idx="1" type="body"/>
          </p:nvPr>
        </p:nvSpPr>
        <p:spPr>
          <a:xfrm>
            <a:off x="3110200" y="3991392"/>
            <a:ext cx="1990200" cy="1141500"/>
          </a:xfrm>
          <a:prstGeom prst="rect">
            <a:avLst/>
          </a:prstGeom>
          <a:noFill/>
          <a:ln>
            <a:noFill/>
          </a:ln>
        </p:spPr>
        <p:txBody>
          <a:bodyPr anchorCtr="0" anchor="t" bIns="91425" lIns="91425" spcFirstLastPara="1" rIns="91425" wrap="square" tIns="91425">
            <a:noAutofit/>
          </a:bodyPr>
          <a:lstStyle/>
          <a:p>
            <a:pPr indent="0" lvl="0" marL="457200" marR="228600" rtl="0" algn="just">
              <a:lnSpc>
                <a:spcPct val="100000"/>
              </a:lnSpc>
              <a:spcBef>
                <a:spcPts val="1056"/>
              </a:spcBef>
              <a:spcAft>
                <a:spcPts val="1600"/>
              </a:spcAft>
              <a:buNone/>
            </a:pPr>
            <a:r>
              <a:rPr lang="en">
                <a:solidFill>
                  <a:srgbClr val="FFFFFF"/>
                </a:solidFill>
              </a:rPr>
              <a:t>Accuracy: 98.21%</a:t>
            </a:r>
            <a:endParaRPr b="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92" name="Google Shape;92;p17"/>
          <p:cNvSpPr txBox="1"/>
          <p:nvPr>
            <p:ph type="title"/>
          </p:nvPr>
        </p:nvSpPr>
        <p:spPr>
          <a:xfrm>
            <a:off x="1556550" y="439125"/>
            <a:ext cx="603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500">
                <a:solidFill>
                  <a:srgbClr val="FFFFFF"/>
                </a:solidFill>
              </a:rPr>
              <a:t>1b. Predicting if the Agent is Present</a:t>
            </a:r>
            <a:endParaRPr b="1" sz="2500">
              <a:solidFill>
                <a:srgbClr val="FFFFFF"/>
              </a:solidFill>
            </a:endParaRPr>
          </a:p>
        </p:txBody>
      </p:sp>
      <p:sp>
        <p:nvSpPr>
          <p:cNvPr id="93" name="Google Shape;93;p17"/>
          <p:cNvSpPr txBox="1"/>
          <p:nvPr>
            <p:ph idx="1" type="body"/>
          </p:nvPr>
        </p:nvSpPr>
        <p:spPr>
          <a:xfrm>
            <a:off x="156575" y="1307625"/>
            <a:ext cx="1990200" cy="980100"/>
          </a:xfrm>
          <a:prstGeom prst="rect">
            <a:avLst/>
          </a:prstGeom>
          <a:noFill/>
          <a:ln>
            <a:noFill/>
          </a:ln>
        </p:spPr>
        <p:txBody>
          <a:bodyPr anchorCtr="0" anchor="t" bIns="91425" lIns="91425" spcFirstLastPara="1" rIns="91425" wrap="square" tIns="91425">
            <a:noAutofit/>
          </a:bodyPr>
          <a:lstStyle/>
          <a:p>
            <a:pPr indent="-342900" lvl="0" marL="457200" marR="228600" rtl="0" algn="just">
              <a:lnSpc>
                <a:spcPct val="100000"/>
              </a:lnSpc>
              <a:spcBef>
                <a:spcPts val="1056"/>
              </a:spcBef>
              <a:spcAft>
                <a:spcPts val="0"/>
              </a:spcAft>
              <a:buClr>
                <a:srgbClr val="FFFFFF"/>
              </a:buClr>
              <a:buSzPts val="1800"/>
              <a:buFont typeface="AppleSystemUIFont"/>
              <a:buChar char="●"/>
            </a:pPr>
            <a:r>
              <a:rPr lang="en">
                <a:solidFill>
                  <a:srgbClr val="FFFFFF"/>
                </a:solidFill>
              </a:rPr>
              <a:t>Linear Model</a:t>
            </a:r>
            <a:endParaRPr b="1">
              <a:solidFill>
                <a:srgbClr val="FFFFFF"/>
              </a:solidFill>
            </a:endParaRPr>
          </a:p>
        </p:txBody>
      </p:sp>
      <p:pic>
        <p:nvPicPr>
          <p:cNvPr id="94" name="Google Shape;94;p17"/>
          <p:cNvPicPr preferRelativeResize="0"/>
          <p:nvPr/>
        </p:nvPicPr>
        <p:blipFill>
          <a:blip r:embed="rId4">
            <a:alphaModFix/>
          </a:blip>
          <a:stretch>
            <a:fillRect/>
          </a:stretch>
        </p:blipFill>
        <p:spPr>
          <a:xfrm>
            <a:off x="5696650" y="1999288"/>
            <a:ext cx="3144500" cy="1853590"/>
          </a:xfrm>
          <a:prstGeom prst="rect">
            <a:avLst/>
          </a:prstGeom>
          <a:noFill/>
          <a:ln>
            <a:noFill/>
          </a:ln>
        </p:spPr>
      </p:pic>
      <p:sp>
        <p:nvSpPr>
          <p:cNvPr id="95" name="Google Shape;95;p17"/>
          <p:cNvSpPr txBox="1"/>
          <p:nvPr>
            <p:ph idx="1" type="body"/>
          </p:nvPr>
        </p:nvSpPr>
        <p:spPr>
          <a:xfrm>
            <a:off x="2880725" y="1307625"/>
            <a:ext cx="1990200" cy="1022400"/>
          </a:xfrm>
          <a:prstGeom prst="rect">
            <a:avLst/>
          </a:prstGeom>
          <a:noFill/>
          <a:ln>
            <a:noFill/>
          </a:ln>
        </p:spPr>
        <p:txBody>
          <a:bodyPr anchorCtr="0" anchor="t" bIns="91425" lIns="91425" spcFirstLastPara="1" rIns="91425" wrap="square" tIns="91425">
            <a:noAutofit/>
          </a:bodyPr>
          <a:lstStyle/>
          <a:p>
            <a:pPr indent="-342900" lvl="0" marL="457200" marR="228600" rtl="0" algn="just">
              <a:lnSpc>
                <a:spcPct val="100000"/>
              </a:lnSpc>
              <a:spcBef>
                <a:spcPts val="1056"/>
              </a:spcBef>
              <a:spcAft>
                <a:spcPts val="0"/>
              </a:spcAft>
              <a:buClr>
                <a:srgbClr val="FFFFFF"/>
              </a:buClr>
              <a:buSzPts val="1800"/>
              <a:buFont typeface="AppleSystemUIFont"/>
              <a:buChar char="●"/>
            </a:pPr>
            <a:r>
              <a:rPr lang="en">
                <a:solidFill>
                  <a:srgbClr val="FFFFFF"/>
                </a:solidFill>
              </a:rPr>
              <a:t>Non Linear Model</a:t>
            </a:r>
            <a:endParaRPr b="1">
              <a:solidFill>
                <a:srgbClr val="FFFFFF"/>
              </a:solidFill>
            </a:endParaRPr>
          </a:p>
        </p:txBody>
      </p:sp>
      <p:sp>
        <p:nvSpPr>
          <p:cNvPr id="96" name="Google Shape;96;p17"/>
          <p:cNvSpPr txBox="1"/>
          <p:nvPr>
            <p:ph idx="1" type="body"/>
          </p:nvPr>
        </p:nvSpPr>
        <p:spPr>
          <a:xfrm>
            <a:off x="54925" y="3991392"/>
            <a:ext cx="1990200" cy="1141500"/>
          </a:xfrm>
          <a:prstGeom prst="rect">
            <a:avLst/>
          </a:prstGeom>
          <a:noFill/>
          <a:ln>
            <a:noFill/>
          </a:ln>
        </p:spPr>
        <p:txBody>
          <a:bodyPr anchorCtr="0" anchor="t" bIns="91425" lIns="91425" spcFirstLastPara="1" rIns="91425" wrap="square" tIns="91425">
            <a:noAutofit/>
          </a:bodyPr>
          <a:lstStyle/>
          <a:p>
            <a:pPr indent="0" lvl="0" marL="457200" marR="228600" rtl="0" algn="just">
              <a:lnSpc>
                <a:spcPct val="100000"/>
              </a:lnSpc>
              <a:spcBef>
                <a:spcPts val="1056"/>
              </a:spcBef>
              <a:spcAft>
                <a:spcPts val="1600"/>
              </a:spcAft>
              <a:buNone/>
            </a:pPr>
            <a:r>
              <a:rPr lang="en">
                <a:solidFill>
                  <a:srgbClr val="FFFFFF"/>
                </a:solidFill>
              </a:rPr>
              <a:t>Accuracy: 62.78%</a:t>
            </a:r>
            <a:endParaRPr b="1">
              <a:solidFill>
                <a:srgbClr val="FFFFFF"/>
              </a:solidFill>
            </a:endParaRPr>
          </a:p>
        </p:txBody>
      </p:sp>
      <p:sp>
        <p:nvSpPr>
          <p:cNvPr id="97" name="Google Shape;97;p17"/>
          <p:cNvSpPr txBox="1"/>
          <p:nvPr>
            <p:ph idx="1" type="body"/>
          </p:nvPr>
        </p:nvSpPr>
        <p:spPr>
          <a:xfrm>
            <a:off x="3110200" y="3991392"/>
            <a:ext cx="1990200" cy="1141500"/>
          </a:xfrm>
          <a:prstGeom prst="rect">
            <a:avLst/>
          </a:prstGeom>
          <a:noFill/>
          <a:ln>
            <a:noFill/>
          </a:ln>
        </p:spPr>
        <p:txBody>
          <a:bodyPr anchorCtr="0" anchor="t" bIns="91425" lIns="91425" spcFirstLastPara="1" rIns="91425" wrap="square" tIns="91425">
            <a:noAutofit/>
          </a:bodyPr>
          <a:lstStyle/>
          <a:p>
            <a:pPr indent="0" lvl="0" marL="457200" marR="228600" rtl="0" algn="just">
              <a:lnSpc>
                <a:spcPct val="100000"/>
              </a:lnSpc>
              <a:spcBef>
                <a:spcPts val="1056"/>
              </a:spcBef>
              <a:spcAft>
                <a:spcPts val="1600"/>
              </a:spcAft>
              <a:buNone/>
            </a:pPr>
            <a:r>
              <a:rPr lang="en">
                <a:solidFill>
                  <a:srgbClr val="FFFFFF"/>
                </a:solidFill>
              </a:rPr>
              <a:t>Accuracy: 66.79%</a:t>
            </a:r>
            <a:endParaRPr b="1">
              <a:solidFill>
                <a:srgbClr val="FFFFFF"/>
              </a:solidFill>
            </a:endParaRPr>
          </a:p>
        </p:txBody>
      </p:sp>
      <p:graphicFrame>
        <p:nvGraphicFramePr>
          <p:cNvPr id="98" name="Google Shape;98;p17"/>
          <p:cNvGraphicFramePr/>
          <p:nvPr/>
        </p:nvGraphicFramePr>
        <p:xfrm>
          <a:off x="432275" y="2535525"/>
          <a:ext cx="3000000" cy="3000000"/>
        </p:xfrm>
        <a:graphic>
          <a:graphicData uri="http://schemas.openxmlformats.org/drawingml/2006/table">
            <a:tbl>
              <a:tblPr>
                <a:noFill/>
                <a:tableStyleId>{10779BE9-0B23-4F49-B590-5FF62B3BDF46}</a:tableStyleId>
              </a:tblPr>
              <a:tblGrid>
                <a:gridCol w="933450"/>
                <a:gridCol w="781050"/>
              </a:tblGrid>
              <a:tr h="314325">
                <a:tc gridSpan="2">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Agreement</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hMerge="1"/>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FALSE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TRUE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7443</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12557</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bl>
          </a:graphicData>
        </a:graphic>
      </p:graphicFrame>
      <p:graphicFrame>
        <p:nvGraphicFramePr>
          <p:cNvPr id="99" name="Google Shape;99;p17"/>
          <p:cNvGraphicFramePr/>
          <p:nvPr/>
        </p:nvGraphicFramePr>
        <p:xfrm>
          <a:off x="3248050" y="2535525"/>
          <a:ext cx="3000000" cy="3000000"/>
        </p:xfrm>
        <a:graphic>
          <a:graphicData uri="http://schemas.openxmlformats.org/drawingml/2006/table">
            <a:tbl>
              <a:tblPr>
                <a:noFill/>
                <a:tableStyleId>{10779BE9-0B23-4F49-B590-5FF62B3BDF46}</a:tableStyleId>
              </a:tblPr>
              <a:tblGrid>
                <a:gridCol w="933450"/>
                <a:gridCol w="781050"/>
              </a:tblGrid>
              <a:tr h="314325">
                <a:tc gridSpan="2">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Agreement</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hMerge="1"/>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FALSE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TRUE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6642</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13358</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18"/>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105" name="Google Shape;105;p18"/>
          <p:cNvSpPr txBox="1"/>
          <p:nvPr>
            <p:ph type="title"/>
          </p:nvPr>
        </p:nvSpPr>
        <p:spPr>
          <a:xfrm>
            <a:off x="1556550" y="439125"/>
            <a:ext cx="603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500">
                <a:solidFill>
                  <a:srgbClr val="FFFFFF"/>
                </a:solidFill>
              </a:rPr>
              <a:t>1c. Predicting the Duration (Range)</a:t>
            </a:r>
            <a:endParaRPr b="1" sz="2500">
              <a:solidFill>
                <a:srgbClr val="FFFFFF"/>
              </a:solidFill>
            </a:endParaRPr>
          </a:p>
        </p:txBody>
      </p:sp>
      <p:sp>
        <p:nvSpPr>
          <p:cNvPr id="106" name="Google Shape;106;p18"/>
          <p:cNvSpPr txBox="1"/>
          <p:nvPr>
            <p:ph idx="1" type="body"/>
          </p:nvPr>
        </p:nvSpPr>
        <p:spPr>
          <a:xfrm>
            <a:off x="156575" y="1307625"/>
            <a:ext cx="1990200" cy="980100"/>
          </a:xfrm>
          <a:prstGeom prst="rect">
            <a:avLst/>
          </a:prstGeom>
          <a:noFill/>
          <a:ln>
            <a:noFill/>
          </a:ln>
        </p:spPr>
        <p:txBody>
          <a:bodyPr anchorCtr="0" anchor="t" bIns="91425" lIns="91425" spcFirstLastPara="1" rIns="91425" wrap="square" tIns="91425">
            <a:noAutofit/>
          </a:bodyPr>
          <a:lstStyle/>
          <a:p>
            <a:pPr indent="-342900" lvl="0" marL="457200" marR="228600" rtl="0" algn="just">
              <a:lnSpc>
                <a:spcPct val="100000"/>
              </a:lnSpc>
              <a:spcBef>
                <a:spcPts val="1056"/>
              </a:spcBef>
              <a:spcAft>
                <a:spcPts val="0"/>
              </a:spcAft>
              <a:buClr>
                <a:srgbClr val="FFFFFF"/>
              </a:buClr>
              <a:buSzPts val="1800"/>
              <a:buFont typeface="AppleSystemUIFont"/>
              <a:buChar char="●"/>
            </a:pPr>
            <a:r>
              <a:rPr lang="en">
                <a:solidFill>
                  <a:srgbClr val="FFFFFF"/>
                </a:solidFill>
              </a:rPr>
              <a:t>Linear Model</a:t>
            </a:r>
            <a:endParaRPr b="1">
              <a:solidFill>
                <a:srgbClr val="FFFFFF"/>
              </a:solidFill>
            </a:endParaRPr>
          </a:p>
        </p:txBody>
      </p:sp>
      <p:pic>
        <p:nvPicPr>
          <p:cNvPr id="107" name="Google Shape;107;p18"/>
          <p:cNvPicPr preferRelativeResize="0"/>
          <p:nvPr/>
        </p:nvPicPr>
        <p:blipFill>
          <a:blip r:embed="rId4">
            <a:alphaModFix/>
          </a:blip>
          <a:stretch>
            <a:fillRect/>
          </a:stretch>
        </p:blipFill>
        <p:spPr>
          <a:xfrm>
            <a:off x="5676325" y="2170513"/>
            <a:ext cx="3144500" cy="1853590"/>
          </a:xfrm>
          <a:prstGeom prst="rect">
            <a:avLst/>
          </a:prstGeom>
          <a:noFill/>
          <a:ln>
            <a:noFill/>
          </a:ln>
        </p:spPr>
      </p:pic>
      <p:sp>
        <p:nvSpPr>
          <p:cNvPr id="108" name="Google Shape;108;p18"/>
          <p:cNvSpPr txBox="1"/>
          <p:nvPr>
            <p:ph idx="1" type="body"/>
          </p:nvPr>
        </p:nvSpPr>
        <p:spPr>
          <a:xfrm>
            <a:off x="2880725" y="1307625"/>
            <a:ext cx="1990200" cy="1022400"/>
          </a:xfrm>
          <a:prstGeom prst="rect">
            <a:avLst/>
          </a:prstGeom>
          <a:noFill/>
          <a:ln>
            <a:noFill/>
          </a:ln>
        </p:spPr>
        <p:txBody>
          <a:bodyPr anchorCtr="0" anchor="t" bIns="91425" lIns="91425" spcFirstLastPara="1" rIns="91425" wrap="square" tIns="91425">
            <a:noAutofit/>
          </a:bodyPr>
          <a:lstStyle/>
          <a:p>
            <a:pPr indent="-342900" lvl="0" marL="457200" marR="228600" rtl="0" algn="just">
              <a:lnSpc>
                <a:spcPct val="100000"/>
              </a:lnSpc>
              <a:spcBef>
                <a:spcPts val="1056"/>
              </a:spcBef>
              <a:spcAft>
                <a:spcPts val="0"/>
              </a:spcAft>
              <a:buClr>
                <a:srgbClr val="FFFFFF"/>
              </a:buClr>
              <a:buSzPts val="1800"/>
              <a:buFont typeface="AppleSystemUIFont"/>
              <a:buChar char="●"/>
            </a:pPr>
            <a:r>
              <a:rPr lang="en">
                <a:solidFill>
                  <a:srgbClr val="FFFFFF"/>
                </a:solidFill>
              </a:rPr>
              <a:t>Non Linear Model</a:t>
            </a:r>
            <a:endParaRPr b="1">
              <a:solidFill>
                <a:srgbClr val="FFFFFF"/>
              </a:solidFill>
            </a:endParaRPr>
          </a:p>
        </p:txBody>
      </p:sp>
      <p:sp>
        <p:nvSpPr>
          <p:cNvPr id="109" name="Google Shape;109;p18"/>
          <p:cNvSpPr txBox="1"/>
          <p:nvPr>
            <p:ph idx="1" type="body"/>
          </p:nvPr>
        </p:nvSpPr>
        <p:spPr>
          <a:xfrm>
            <a:off x="54925" y="3991392"/>
            <a:ext cx="1990200" cy="1141500"/>
          </a:xfrm>
          <a:prstGeom prst="rect">
            <a:avLst/>
          </a:prstGeom>
          <a:noFill/>
          <a:ln>
            <a:noFill/>
          </a:ln>
        </p:spPr>
        <p:txBody>
          <a:bodyPr anchorCtr="0" anchor="t" bIns="91425" lIns="91425" spcFirstLastPara="1" rIns="91425" wrap="square" tIns="91425">
            <a:noAutofit/>
          </a:bodyPr>
          <a:lstStyle/>
          <a:p>
            <a:pPr indent="0" lvl="0" marL="457200" marR="228600" rtl="0" algn="just">
              <a:lnSpc>
                <a:spcPct val="100000"/>
              </a:lnSpc>
              <a:spcBef>
                <a:spcPts val="1056"/>
              </a:spcBef>
              <a:spcAft>
                <a:spcPts val="1600"/>
              </a:spcAft>
              <a:buNone/>
            </a:pPr>
            <a:r>
              <a:rPr lang="en">
                <a:solidFill>
                  <a:srgbClr val="FFFFFF"/>
                </a:solidFill>
              </a:rPr>
              <a:t>Accuracy: 98.67%</a:t>
            </a:r>
            <a:endParaRPr b="1">
              <a:solidFill>
                <a:srgbClr val="FFFFFF"/>
              </a:solidFill>
            </a:endParaRPr>
          </a:p>
        </p:txBody>
      </p:sp>
      <p:sp>
        <p:nvSpPr>
          <p:cNvPr id="110" name="Google Shape;110;p18"/>
          <p:cNvSpPr txBox="1"/>
          <p:nvPr>
            <p:ph idx="1" type="body"/>
          </p:nvPr>
        </p:nvSpPr>
        <p:spPr>
          <a:xfrm>
            <a:off x="3110200" y="3991392"/>
            <a:ext cx="1990200" cy="1141500"/>
          </a:xfrm>
          <a:prstGeom prst="rect">
            <a:avLst/>
          </a:prstGeom>
          <a:noFill/>
          <a:ln>
            <a:noFill/>
          </a:ln>
        </p:spPr>
        <p:txBody>
          <a:bodyPr anchorCtr="0" anchor="t" bIns="91425" lIns="91425" spcFirstLastPara="1" rIns="91425" wrap="square" tIns="91425">
            <a:noAutofit/>
          </a:bodyPr>
          <a:lstStyle/>
          <a:p>
            <a:pPr indent="0" lvl="0" marL="457200" marR="228600" rtl="0" algn="just">
              <a:lnSpc>
                <a:spcPct val="100000"/>
              </a:lnSpc>
              <a:spcBef>
                <a:spcPts val="1056"/>
              </a:spcBef>
              <a:spcAft>
                <a:spcPts val="1600"/>
              </a:spcAft>
              <a:buNone/>
            </a:pPr>
            <a:r>
              <a:rPr lang="en">
                <a:solidFill>
                  <a:srgbClr val="FFFFFF"/>
                </a:solidFill>
              </a:rPr>
              <a:t>Accuracy: 98.69%</a:t>
            </a:r>
            <a:endParaRPr b="1">
              <a:solidFill>
                <a:srgbClr val="FFFFFF"/>
              </a:solidFill>
            </a:endParaRPr>
          </a:p>
        </p:txBody>
      </p:sp>
      <p:graphicFrame>
        <p:nvGraphicFramePr>
          <p:cNvPr id="111" name="Google Shape;111;p18"/>
          <p:cNvGraphicFramePr/>
          <p:nvPr/>
        </p:nvGraphicFramePr>
        <p:xfrm>
          <a:off x="330625" y="2583525"/>
          <a:ext cx="3000000" cy="3000000"/>
        </p:xfrm>
        <a:graphic>
          <a:graphicData uri="http://schemas.openxmlformats.org/drawingml/2006/table">
            <a:tbl>
              <a:tblPr>
                <a:noFill/>
                <a:tableStyleId>{10779BE9-0B23-4F49-B590-5FF62B3BDF46}</a:tableStyleId>
              </a:tblPr>
              <a:tblGrid>
                <a:gridCol w="933450"/>
                <a:gridCol w="781050"/>
              </a:tblGrid>
              <a:tr h="314325">
                <a:tc gridSpan="2">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Agreement</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hMerge="1"/>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FALSE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TRUE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4</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19735</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bl>
          </a:graphicData>
        </a:graphic>
      </p:graphicFrame>
      <p:graphicFrame>
        <p:nvGraphicFramePr>
          <p:cNvPr id="112" name="Google Shape;112;p18"/>
          <p:cNvGraphicFramePr/>
          <p:nvPr/>
        </p:nvGraphicFramePr>
        <p:xfrm>
          <a:off x="3248050" y="2625825"/>
          <a:ext cx="3000000" cy="3000000"/>
        </p:xfrm>
        <a:graphic>
          <a:graphicData uri="http://schemas.openxmlformats.org/drawingml/2006/table">
            <a:tbl>
              <a:tblPr>
                <a:noFill/>
                <a:tableStyleId>{10779BE9-0B23-4F49-B590-5FF62B3BDF46}</a:tableStyleId>
              </a:tblPr>
              <a:tblGrid>
                <a:gridCol w="933450"/>
                <a:gridCol w="781050"/>
              </a:tblGrid>
              <a:tr h="314325">
                <a:tc gridSpan="2">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Agreement</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hMerge="1"/>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FALSE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TRUE</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r h="314325">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23</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highlight>
                            <a:srgbClr val="FFFFFF"/>
                          </a:highlight>
                          <a:latin typeface="Courier New"/>
                          <a:ea typeface="Courier New"/>
                          <a:cs typeface="Courier New"/>
                          <a:sym typeface="Courier New"/>
                        </a:rPr>
                        <a:t>19738</a:t>
                      </a:r>
                      <a:endParaRPr sz="1200">
                        <a:highlight>
                          <a:srgbClr val="FFFFFF"/>
                        </a:highlight>
                        <a:latin typeface="Courier New"/>
                        <a:ea typeface="Courier New"/>
                        <a:cs typeface="Courier New"/>
                        <a:sym typeface="Courier New"/>
                      </a:endParaRPr>
                    </a:p>
                  </a:txBody>
                  <a:tcPr marT="63500" marB="63500" marR="63500" marL="63500">
                    <a:solidFill>
                      <a:srgbClr val="FFFFF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19"/>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118" name="Google Shape;118;p19"/>
          <p:cNvSpPr txBox="1"/>
          <p:nvPr>
            <p:ph type="title"/>
          </p:nvPr>
        </p:nvSpPr>
        <p:spPr>
          <a:xfrm>
            <a:off x="126700" y="123625"/>
            <a:ext cx="8822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FF"/>
                </a:solidFill>
              </a:rPr>
              <a:t>2. Neural Networks</a:t>
            </a:r>
            <a:endParaRPr b="1">
              <a:solidFill>
                <a:srgbClr val="FFFFFF"/>
              </a:solidFill>
            </a:endParaRPr>
          </a:p>
        </p:txBody>
      </p:sp>
      <p:sp>
        <p:nvSpPr>
          <p:cNvPr id="119" name="Google Shape;119;p19"/>
          <p:cNvSpPr txBox="1"/>
          <p:nvPr>
            <p:ph idx="1" type="body"/>
          </p:nvPr>
        </p:nvSpPr>
        <p:spPr>
          <a:xfrm>
            <a:off x="157775" y="1301600"/>
            <a:ext cx="5326200" cy="3249000"/>
          </a:xfrm>
          <a:prstGeom prst="rect">
            <a:avLst/>
          </a:prstGeom>
          <a:noFill/>
          <a:ln>
            <a:noFill/>
          </a:ln>
        </p:spPr>
        <p:txBody>
          <a:bodyPr anchorCtr="0" anchor="t" bIns="91425" lIns="91425" spcFirstLastPara="1" rIns="91425" wrap="square" tIns="91425">
            <a:noAutofit/>
          </a:bodyPr>
          <a:lstStyle/>
          <a:p>
            <a:pPr indent="0" lvl="0" marL="457200" marR="228600" rtl="0" algn="l">
              <a:lnSpc>
                <a:spcPct val="100000"/>
              </a:lnSpc>
              <a:spcBef>
                <a:spcPts val="1056"/>
              </a:spcBef>
              <a:spcAft>
                <a:spcPts val="0"/>
              </a:spcAft>
              <a:buNone/>
            </a:pPr>
            <a:r>
              <a:rPr lang="en">
                <a:solidFill>
                  <a:srgbClr val="FFFFFF"/>
                </a:solidFill>
              </a:rPr>
              <a:t>Questions Answered:</a:t>
            </a:r>
            <a:endParaRPr>
              <a:solidFill>
                <a:srgbClr val="FFFFFF"/>
              </a:solidFill>
            </a:endParaRPr>
          </a:p>
          <a:p>
            <a:pPr indent="-342900" lvl="0" marL="457200" marR="228600" rtl="0" algn="just">
              <a:lnSpc>
                <a:spcPct val="100000"/>
              </a:lnSpc>
              <a:spcBef>
                <a:spcPts val="1600"/>
              </a:spcBef>
              <a:spcAft>
                <a:spcPts val="0"/>
              </a:spcAft>
              <a:buClr>
                <a:srgbClr val="FFFFFF"/>
              </a:buClr>
              <a:buSzPts val="1800"/>
              <a:buChar char="●"/>
            </a:pPr>
            <a:r>
              <a:rPr lang="en">
                <a:solidFill>
                  <a:srgbClr val="FFFFFF"/>
                </a:solidFill>
              </a:rPr>
              <a:t>Predict whether the </a:t>
            </a:r>
            <a:r>
              <a:rPr b="1" lang="en">
                <a:solidFill>
                  <a:srgbClr val="FFFFFF"/>
                </a:solidFill>
              </a:rPr>
              <a:t>Agent is present</a:t>
            </a:r>
            <a:r>
              <a:rPr lang="en">
                <a:solidFill>
                  <a:srgbClr val="FFFFFF"/>
                </a:solidFill>
              </a:rPr>
              <a:t> or not for the case.</a:t>
            </a:r>
            <a:endParaRPr>
              <a:solidFill>
                <a:srgbClr val="FFFFFF"/>
              </a:solidFill>
            </a:endParaRPr>
          </a:p>
          <a:p>
            <a:pPr indent="-342900" lvl="0" marL="457200" marR="228600" rtl="0" algn="just">
              <a:lnSpc>
                <a:spcPct val="100000"/>
              </a:lnSpc>
              <a:spcBef>
                <a:spcPts val="0"/>
              </a:spcBef>
              <a:spcAft>
                <a:spcPts val="0"/>
              </a:spcAft>
              <a:buClr>
                <a:srgbClr val="FFFFFF"/>
              </a:buClr>
              <a:buSzPts val="1800"/>
              <a:buChar char="●"/>
            </a:pPr>
            <a:r>
              <a:rPr lang="en">
                <a:solidFill>
                  <a:srgbClr val="FFFFFF"/>
                </a:solidFill>
              </a:rPr>
              <a:t>Predict the </a:t>
            </a:r>
            <a:r>
              <a:rPr b="1" lang="en">
                <a:solidFill>
                  <a:srgbClr val="FFFFFF"/>
                </a:solidFill>
              </a:rPr>
              <a:t>Case Decision</a:t>
            </a:r>
            <a:r>
              <a:rPr lang="en">
                <a:solidFill>
                  <a:srgbClr val="FFFFFF"/>
                </a:solidFill>
              </a:rPr>
              <a:t>.</a:t>
            </a:r>
            <a:endParaRPr>
              <a:solidFill>
                <a:srgbClr val="FFFFFF"/>
              </a:solidFill>
            </a:endParaRPr>
          </a:p>
          <a:p>
            <a:pPr indent="-342900" lvl="0" marL="457200" marR="228600" rtl="0" algn="just">
              <a:lnSpc>
                <a:spcPct val="100000"/>
              </a:lnSpc>
              <a:spcBef>
                <a:spcPts val="0"/>
              </a:spcBef>
              <a:spcAft>
                <a:spcPts val="0"/>
              </a:spcAft>
              <a:buClr>
                <a:srgbClr val="FFFFFF"/>
              </a:buClr>
              <a:buSzPts val="1800"/>
              <a:buChar char="●"/>
            </a:pPr>
            <a:r>
              <a:rPr lang="en">
                <a:solidFill>
                  <a:srgbClr val="FFFFFF"/>
                </a:solidFill>
              </a:rPr>
              <a:t>Predict the </a:t>
            </a:r>
            <a:r>
              <a:rPr b="1" lang="en">
                <a:solidFill>
                  <a:srgbClr val="FFFFFF"/>
                </a:solidFill>
              </a:rPr>
              <a:t>Time Duration</a:t>
            </a:r>
            <a:r>
              <a:rPr lang="en">
                <a:solidFill>
                  <a:srgbClr val="FFFFFF"/>
                </a:solidFill>
              </a:rPr>
              <a:t> in days for a case to be certified or denied.</a:t>
            </a:r>
            <a:endParaRPr>
              <a:solidFill>
                <a:srgbClr val="FFFFFF"/>
              </a:solidFill>
            </a:endParaRPr>
          </a:p>
          <a:p>
            <a:pPr indent="-342900" lvl="0" marL="457200" marR="228600" rtl="0" algn="just">
              <a:lnSpc>
                <a:spcPct val="100000"/>
              </a:lnSpc>
              <a:spcBef>
                <a:spcPts val="0"/>
              </a:spcBef>
              <a:spcAft>
                <a:spcPts val="0"/>
              </a:spcAft>
              <a:buClr>
                <a:srgbClr val="FFFFFF"/>
              </a:buClr>
              <a:buSzPts val="1800"/>
              <a:buChar char="●"/>
            </a:pPr>
            <a:r>
              <a:rPr lang="en">
                <a:solidFill>
                  <a:srgbClr val="FFFFFF"/>
                </a:solidFill>
              </a:rPr>
              <a:t>Predict Threshold </a:t>
            </a:r>
            <a:r>
              <a:rPr b="1" lang="en">
                <a:solidFill>
                  <a:srgbClr val="FFFFFF"/>
                </a:solidFill>
              </a:rPr>
              <a:t>Hourly Salary </a:t>
            </a:r>
            <a:r>
              <a:rPr lang="en">
                <a:solidFill>
                  <a:srgbClr val="FFFFFF"/>
                </a:solidFill>
              </a:rPr>
              <a:t>based on </a:t>
            </a:r>
            <a:r>
              <a:rPr lang="en">
                <a:solidFill>
                  <a:srgbClr val="FFFFFF"/>
                </a:solidFill>
              </a:rPr>
              <a:t>Employee</a:t>
            </a:r>
            <a:r>
              <a:rPr lang="en">
                <a:solidFill>
                  <a:srgbClr val="FFFFFF"/>
                </a:solidFill>
              </a:rPr>
              <a:t> hourly salary and occupation.</a:t>
            </a:r>
            <a:endParaRPr>
              <a:solidFill>
                <a:srgbClr val="FFFFFF"/>
              </a:solidFill>
            </a:endParaRPr>
          </a:p>
        </p:txBody>
      </p:sp>
      <p:pic>
        <p:nvPicPr>
          <p:cNvPr id="120" name="Google Shape;120;p19"/>
          <p:cNvPicPr preferRelativeResize="0"/>
          <p:nvPr/>
        </p:nvPicPr>
        <p:blipFill>
          <a:blip r:embed="rId4">
            <a:alphaModFix/>
          </a:blip>
          <a:stretch>
            <a:fillRect/>
          </a:stretch>
        </p:blipFill>
        <p:spPr>
          <a:xfrm>
            <a:off x="5483975" y="992050"/>
            <a:ext cx="3552300" cy="35585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0"/>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126" name="Google Shape;126;p20"/>
          <p:cNvSpPr txBox="1"/>
          <p:nvPr>
            <p:ph type="title"/>
          </p:nvPr>
        </p:nvSpPr>
        <p:spPr>
          <a:xfrm>
            <a:off x="126700" y="123625"/>
            <a:ext cx="8822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FFFF"/>
                </a:solidFill>
              </a:rPr>
              <a:t>Steps Performed</a:t>
            </a:r>
            <a:endParaRPr>
              <a:solidFill>
                <a:srgbClr val="FFFFFF"/>
              </a:solidFill>
            </a:endParaRPr>
          </a:p>
        </p:txBody>
      </p:sp>
      <p:sp>
        <p:nvSpPr>
          <p:cNvPr id="127" name="Google Shape;127;p20"/>
          <p:cNvSpPr txBox="1"/>
          <p:nvPr>
            <p:ph idx="1" type="body"/>
          </p:nvPr>
        </p:nvSpPr>
        <p:spPr>
          <a:xfrm>
            <a:off x="345350" y="779600"/>
            <a:ext cx="8239200" cy="2956800"/>
          </a:xfrm>
          <a:prstGeom prst="rect">
            <a:avLst/>
          </a:prstGeom>
          <a:noFill/>
          <a:ln>
            <a:noFill/>
          </a:ln>
        </p:spPr>
        <p:txBody>
          <a:bodyPr anchorCtr="0" anchor="t" bIns="91425" lIns="91425" spcFirstLastPara="1" rIns="91425" wrap="square" tIns="91425">
            <a:noAutofit/>
          </a:bodyPr>
          <a:lstStyle/>
          <a:p>
            <a:pPr indent="-342900" lvl="0" marL="457200" marR="228600" rtl="0" algn="just">
              <a:lnSpc>
                <a:spcPct val="100000"/>
              </a:lnSpc>
              <a:spcBef>
                <a:spcPts val="1056"/>
              </a:spcBef>
              <a:spcAft>
                <a:spcPts val="0"/>
              </a:spcAft>
              <a:buClr>
                <a:srgbClr val="FFFFFF"/>
              </a:buClr>
              <a:buSzPts val="1800"/>
              <a:buChar char="●"/>
            </a:pPr>
            <a:r>
              <a:rPr lang="en">
                <a:solidFill>
                  <a:srgbClr val="FFFFFF"/>
                </a:solidFill>
              </a:rPr>
              <a:t>For all four research questions, we have applied the model 4 to 6 times by modifying the number of hidden layers, modifying the number of neurons on each hidden layer and changing the activation function from sigmoid(logistic) to tanh and sometimes increased reps to capture better results.</a:t>
            </a:r>
            <a:endParaRPr>
              <a:solidFill>
                <a:srgbClr val="FFFFFF"/>
              </a:solidFill>
            </a:endParaRPr>
          </a:p>
          <a:p>
            <a:pPr indent="-342900" lvl="0" marL="457200" marR="228600" rtl="0" algn="just">
              <a:lnSpc>
                <a:spcPct val="100000"/>
              </a:lnSpc>
              <a:spcBef>
                <a:spcPts val="0"/>
              </a:spcBef>
              <a:spcAft>
                <a:spcPts val="0"/>
              </a:spcAft>
              <a:buClr>
                <a:srgbClr val="FFFFFF"/>
              </a:buClr>
              <a:buSzPts val="1800"/>
              <a:buChar char="●"/>
            </a:pPr>
            <a:r>
              <a:rPr lang="en">
                <a:solidFill>
                  <a:srgbClr val="FFFFFF"/>
                </a:solidFill>
              </a:rPr>
              <a:t>We applied min-max normalization here and converted all our continuous variables to range from 0 to 1. All the factors like AGENT_PRESENT CASE_STATUS and OCCUPATION which ranged from binary values to categories were also converted to 0 and 1.</a:t>
            </a:r>
            <a:endParaRPr sz="1200">
              <a:solidFill>
                <a:srgbClr val="353535"/>
              </a:solidFill>
              <a:highlight>
                <a:srgbClr val="FFFFFF"/>
              </a:highlight>
            </a:endParaRPr>
          </a:p>
          <a:p>
            <a:pPr indent="0" lvl="0" marL="457200" marR="228600" rtl="0" algn="just">
              <a:lnSpc>
                <a:spcPct val="100000"/>
              </a:lnSpc>
              <a:spcBef>
                <a:spcPts val="1056"/>
              </a:spcBef>
              <a:spcAft>
                <a:spcPts val="0"/>
              </a:spcAft>
              <a:buNone/>
            </a:pPr>
            <a:r>
              <a:t/>
            </a:r>
            <a:endParaRPr>
              <a:solidFill>
                <a:srgbClr val="FFFFFF"/>
              </a:solidFill>
            </a:endParaRPr>
          </a:p>
          <a:p>
            <a:pPr indent="0" lvl="0" marL="457200" marR="228600" rtl="0" algn="just">
              <a:lnSpc>
                <a:spcPct val="100000"/>
              </a:lnSpc>
              <a:spcBef>
                <a:spcPts val="1600"/>
              </a:spcBef>
              <a:spcAft>
                <a:spcPts val="0"/>
              </a:spcAft>
              <a:buNone/>
            </a:pPr>
            <a:r>
              <a:t/>
            </a:r>
            <a:endParaRPr>
              <a:solidFill>
                <a:srgbClr val="FFFFFF"/>
              </a:solidFill>
            </a:endParaRPr>
          </a:p>
          <a:p>
            <a:pPr indent="0" lvl="0" marL="457200" marR="228600" rtl="0" algn="just">
              <a:lnSpc>
                <a:spcPct val="100000"/>
              </a:lnSpc>
              <a:spcBef>
                <a:spcPts val="1600"/>
              </a:spcBef>
              <a:spcAft>
                <a:spcPts val="0"/>
              </a:spcAft>
              <a:buNone/>
            </a:pPr>
            <a:r>
              <a:t/>
            </a:r>
            <a:endParaRPr>
              <a:solidFill>
                <a:srgbClr val="FFFFFF"/>
              </a:solidFill>
            </a:endParaRPr>
          </a:p>
          <a:p>
            <a:pPr indent="0" lvl="0" marL="457200" marR="228600" rtl="0" algn="l">
              <a:lnSpc>
                <a:spcPct val="100000"/>
              </a:lnSpc>
              <a:spcBef>
                <a:spcPts val="1600"/>
              </a:spcBef>
              <a:spcAft>
                <a:spcPts val="1600"/>
              </a:spcAft>
              <a:buNone/>
            </a:pPr>
            <a:r>
              <a:t/>
            </a:r>
            <a:endParaRPr>
              <a:solidFill>
                <a:srgbClr val="FFFFFF"/>
              </a:solidFill>
            </a:endParaRPr>
          </a:p>
        </p:txBody>
      </p:sp>
      <p:pic>
        <p:nvPicPr>
          <p:cNvPr id="128" name="Google Shape;128;p20"/>
          <p:cNvPicPr preferRelativeResize="0"/>
          <p:nvPr/>
        </p:nvPicPr>
        <p:blipFill>
          <a:blip r:embed="rId4">
            <a:alphaModFix/>
          </a:blip>
          <a:stretch>
            <a:fillRect/>
          </a:stretch>
        </p:blipFill>
        <p:spPr>
          <a:xfrm>
            <a:off x="418325" y="3819674"/>
            <a:ext cx="8239125" cy="1323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1"/>
          <p:cNvPicPr preferRelativeResize="0"/>
          <p:nvPr/>
        </p:nvPicPr>
        <p:blipFill rotWithShape="1">
          <a:blip r:embed="rId3">
            <a:alphaModFix/>
          </a:blip>
          <a:srcRect b="0" l="0" r="0" t="0"/>
          <a:stretch/>
        </p:blipFill>
        <p:spPr>
          <a:xfrm>
            <a:off x="0" y="0"/>
            <a:ext cx="9144000" cy="5852183"/>
          </a:xfrm>
          <a:prstGeom prst="rect">
            <a:avLst/>
          </a:prstGeom>
          <a:noFill/>
          <a:ln>
            <a:noFill/>
          </a:ln>
        </p:spPr>
      </p:pic>
      <p:sp>
        <p:nvSpPr>
          <p:cNvPr id="134" name="Google Shape;134;p21"/>
          <p:cNvSpPr txBox="1"/>
          <p:nvPr>
            <p:ph type="title"/>
          </p:nvPr>
        </p:nvSpPr>
        <p:spPr>
          <a:xfrm>
            <a:off x="1027500" y="407575"/>
            <a:ext cx="7089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FF"/>
                </a:solidFill>
              </a:rPr>
              <a:t>2</a:t>
            </a:r>
            <a:r>
              <a:rPr b="1" lang="en">
                <a:solidFill>
                  <a:srgbClr val="FFFFFF"/>
                </a:solidFill>
              </a:rPr>
              <a:t>a. Predicting whether Agent is present.</a:t>
            </a:r>
            <a:endParaRPr b="1">
              <a:solidFill>
                <a:srgbClr val="FFFFFF"/>
              </a:solidFill>
            </a:endParaRPr>
          </a:p>
        </p:txBody>
      </p:sp>
      <p:sp>
        <p:nvSpPr>
          <p:cNvPr id="135" name="Google Shape;135;p21"/>
          <p:cNvSpPr txBox="1"/>
          <p:nvPr>
            <p:ph idx="1" type="body"/>
          </p:nvPr>
        </p:nvSpPr>
        <p:spPr>
          <a:xfrm>
            <a:off x="156575" y="1358450"/>
            <a:ext cx="4955400" cy="3495600"/>
          </a:xfrm>
          <a:prstGeom prst="rect">
            <a:avLst/>
          </a:prstGeom>
          <a:noFill/>
          <a:ln>
            <a:noFill/>
          </a:ln>
        </p:spPr>
        <p:txBody>
          <a:bodyPr anchorCtr="0" anchor="t" bIns="91425" lIns="91425" spcFirstLastPara="1" rIns="91425" wrap="square" tIns="91425">
            <a:noAutofit/>
          </a:bodyPr>
          <a:lstStyle/>
          <a:p>
            <a:pPr indent="0" lvl="0" marL="457200" marR="228600" rtl="0" algn="l">
              <a:lnSpc>
                <a:spcPct val="100000"/>
              </a:lnSpc>
              <a:spcBef>
                <a:spcPts val="1056"/>
              </a:spcBef>
              <a:spcAft>
                <a:spcPts val="0"/>
              </a:spcAft>
              <a:buNone/>
            </a:pPr>
            <a:r>
              <a:rPr lang="en">
                <a:solidFill>
                  <a:srgbClr val="FFFFFF"/>
                </a:solidFill>
              </a:rPr>
              <a:t>Best Model:</a:t>
            </a:r>
            <a:endParaRPr>
              <a:solidFill>
                <a:srgbClr val="FFFFFF"/>
              </a:solidFill>
            </a:endParaRPr>
          </a:p>
          <a:p>
            <a:pPr indent="0" lvl="0" marL="457200" marR="228600" rtl="0" algn="l">
              <a:lnSpc>
                <a:spcPct val="100000"/>
              </a:lnSpc>
              <a:spcBef>
                <a:spcPts val="1600"/>
              </a:spcBef>
              <a:spcAft>
                <a:spcPts val="0"/>
              </a:spcAft>
              <a:buNone/>
            </a:pPr>
            <a:r>
              <a:rPr lang="en">
                <a:solidFill>
                  <a:srgbClr val="FFFFFF"/>
                </a:solidFill>
              </a:rPr>
              <a:t>Two hidden layers: first with two neuron second with 1 neuron</a:t>
            </a:r>
            <a:endParaRPr>
              <a:solidFill>
                <a:srgbClr val="FFFFFF"/>
              </a:solidFill>
            </a:endParaRPr>
          </a:p>
          <a:p>
            <a:pPr indent="0" lvl="0" marL="457200" marR="228600" rtl="0" algn="l">
              <a:lnSpc>
                <a:spcPct val="100000"/>
              </a:lnSpc>
              <a:spcBef>
                <a:spcPts val="1600"/>
              </a:spcBef>
              <a:spcAft>
                <a:spcPts val="0"/>
              </a:spcAft>
              <a:buNone/>
            </a:pPr>
            <a:r>
              <a:rPr lang="en">
                <a:solidFill>
                  <a:srgbClr val="FFFFFF"/>
                </a:solidFill>
              </a:rPr>
              <a:t>Miss classification error: </a:t>
            </a:r>
            <a:r>
              <a:rPr lang="en">
                <a:solidFill>
                  <a:srgbClr val="FF0000"/>
                </a:solidFill>
              </a:rPr>
              <a:t>0.33</a:t>
            </a:r>
            <a:endParaRPr>
              <a:solidFill>
                <a:srgbClr val="FF0000"/>
              </a:solidFill>
            </a:endParaRPr>
          </a:p>
          <a:p>
            <a:pPr indent="0" lvl="0" marL="457200" marR="228600" rtl="0" algn="l">
              <a:lnSpc>
                <a:spcPct val="100000"/>
              </a:lnSpc>
              <a:spcBef>
                <a:spcPts val="1600"/>
              </a:spcBef>
              <a:spcAft>
                <a:spcPts val="0"/>
              </a:spcAft>
              <a:buNone/>
            </a:pPr>
            <a:r>
              <a:rPr lang="en">
                <a:solidFill>
                  <a:srgbClr val="FFFFFF"/>
                </a:solidFill>
              </a:rPr>
              <a:t>Activation Function: ‘tanh’</a:t>
            </a:r>
            <a:endParaRPr>
              <a:solidFill>
                <a:srgbClr val="FFFFFF"/>
              </a:solidFill>
            </a:endParaRPr>
          </a:p>
          <a:p>
            <a:pPr indent="0" lvl="0" marL="457200" marR="228600" rtl="0" algn="l">
              <a:lnSpc>
                <a:spcPct val="100000"/>
              </a:lnSpc>
              <a:spcBef>
                <a:spcPts val="1600"/>
              </a:spcBef>
              <a:spcAft>
                <a:spcPts val="1600"/>
              </a:spcAft>
              <a:buNone/>
            </a:pPr>
            <a:r>
              <a:rPr lang="en">
                <a:solidFill>
                  <a:srgbClr val="FFFFFF"/>
                </a:solidFill>
              </a:rPr>
              <a:t>Confusion Matrix: Here 0 is Agent Not Present and 1 is Agent Present</a:t>
            </a:r>
            <a:endParaRPr>
              <a:solidFill>
                <a:srgbClr val="FFFFFF"/>
              </a:solidFill>
            </a:endParaRPr>
          </a:p>
        </p:txBody>
      </p:sp>
      <p:pic>
        <p:nvPicPr>
          <p:cNvPr descr="A close up of a map  Description automatically generated" id="136" name="Google Shape;136;p21"/>
          <p:cNvPicPr preferRelativeResize="0"/>
          <p:nvPr/>
        </p:nvPicPr>
        <p:blipFill>
          <a:blip r:embed="rId4">
            <a:alphaModFix/>
          </a:blip>
          <a:stretch>
            <a:fillRect/>
          </a:stretch>
        </p:blipFill>
        <p:spPr>
          <a:xfrm>
            <a:off x="5770325" y="2686400"/>
            <a:ext cx="2247900" cy="2533650"/>
          </a:xfrm>
          <a:prstGeom prst="rect">
            <a:avLst/>
          </a:prstGeom>
          <a:noFill/>
          <a:ln>
            <a:noFill/>
          </a:ln>
        </p:spPr>
      </p:pic>
      <p:pic>
        <p:nvPicPr>
          <p:cNvPr descr="A close up of a map  Description automatically generated" id="137" name="Google Shape;137;p21"/>
          <p:cNvPicPr preferRelativeResize="0"/>
          <p:nvPr/>
        </p:nvPicPr>
        <p:blipFill>
          <a:blip r:embed="rId5">
            <a:alphaModFix/>
          </a:blip>
          <a:stretch>
            <a:fillRect/>
          </a:stretch>
        </p:blipFill>
        <p:spPr>
          <a:xfrm>
            <a:off x="5111978" y="1078800"/>
            <a:ext cx="3436997" cy="1509087"/>
          </a:xfrm>
          <a:prstGeom prst="rect">
            <a:avLst/>
          </a:prstGeom>
          <a:noFill/>
          <a:ln cap="flat" cmpd="sng">
            <a:solidFill>
              <a:srgbClr val="4472C4"/>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